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73" r:id="rId3"/>
    <p:sldId id="261" r:id="rId4"/>
    <p:sldId id="289" r:id="rId5"/>
    <p:sldId id="307" r:id="rId6"/>
    <p:sldId id="287" r:id="rId7"/>
    <p:sldId id="281" r:id="rId8"/>
    <p:sldId id="308" r:id="rId9"/>
    <p:sldId id="282" r:id="rId10"/>
    <p:sldId id="285" r:id="rId11"/>
    <p:sldId id="311" r:id="rId12"/>
    <p:sldId id="288" r:id="rId13"/>
    <p:sldId id="294" r:id="rId14"/>
    <p:sldId id="312" r:id="rId15"/>
    <p:sldId id="313" r:id="rId16"/>
    <p:sldId id="324" r:id="rId17"/>
    <p:sldId id="321" r:id="rId18"/>
    <p:sldId id="322" r:id="rId19"/>
    <p:sldId id="315" r:id="rId20"/>
    <p:sldId id="317" r:id="rId21"/>
    <p:sldId id="319" r:id="rId22"/>
    <p:sldId id="316" r:id="rId23"/>
    <p:sldId id="318" r:id="rId24"/>
    <p:sldId id="323" r:id="rId25"/>
    <p:sldId id="325" r:id="rId26"/>
    <p:sldId id="326" r:id="rId27"/>
    <p:sldId id="299" r:id="rId28"/>
    <p:sldId id="298" r:id="rId29"/>
    <p:sldId id="327" r:id="rId30"/>
    <p:sldId id="329" r:id="rId31"/>
    <p:sldId id="328" r:id="rId32"/>
    <p:sldId id="330" r:id="rId33"/>
    <p:sldId id="275" r:id="rId34"/>
    <p:sldId id="286" r:id="rId35"/>
    <p:sldId id="310" r:id="rId36"/>
    <p:sldId id="302" r:id="rId37"/>
    <p:sldId id="293" r:id="rId38"/>
    <p:sldId id="304" r:id="rId39"/>
    <p:sldId id="296" r:id="rId40"/>
    <p:sldId id="297" r:id="rId41"/>
    <p:sldId id="300" r:id="rId42"/>
    <p:sldId id="283" r:id="rId43"/>
    <p:sldId id="303" r:id="rId44"/>
    <p:sldId id="295" r:id="rId45"/>
    <p:sldId id="29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02"/>
    <a:srgbClr val="EF67EC"/>
    <a:srgbClr val="5C0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2411"/>
  </p:normalViewPr>
  <p:slideViewPr>
    <p:cSldViewPr snapToGrid="0">
      <p:cViewPr>
        <p:scale>
          <a:sx n="104" d="100"/>
          <a:sy n="104" d="100"/>
        </p:scale>
        <p:origin x="90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90035-7936-A04E-A7ED-C3EE2C39C883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C0AD8E-C222-6343-B069-C7C764D22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9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0390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89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2903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185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11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655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57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8377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33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3128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86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E2E2E"/>
                </a:solidFill>
                <a:effectLst/>
                <a:latin typeface="Elsevier Sans"/>
              </a:rPr>
              <a:t>“A linear regression model with an interaction term was used to test for the effect of biopsy histology on gene methylation and its interaction with the future diagnosis of EC.”</a:t>
            </a:r>
            <a:br>
              <a:rPr lang="en-US" b="0" i="0" dirty="0">
                <a:solidFill>
                  <a:srgbClr val="2E2E2E"/>
                </a:solidFill>
                <a:effectLst/>
                <a:latin typeface="Elsevier Sans"/>
              </a:rPr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3679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6245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111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710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0172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676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873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27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6104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343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61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88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303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44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560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359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7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241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C0AD8E-C222-6343-B069-C7C764D2290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292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1608-AE72-BDA5-DA06-2A53F66F2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C33DD-48BF-6E81-7BBE-EF727FEEE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81EF-2A0D-11B5-3E34-EE2DEA93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CC9B4-6479-37F4-33B1-1873F1CF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7BCD-EDC2-ECA4-3760-711A36AA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7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9AE8-C76B-14BE-E9B9-BAA457FE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9BD78-AD2F-5DD9-D79E-D311699E9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C8A8-C412-6142-1CA7-D63531B5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2CF1-4F7C-F2B2-9909-6FD83063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0DD7-AC90-23AD-C70F-7121DB32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C86998-5339-FD98-BEF1-D70B8E06F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82322-7023-432E-8C83-90070D239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237-3774-44E8-0DEA-BBC653DC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76310-092A-7DCF-4964-CE873637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C011-6E9A-8323-D050-29F75FFE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D635-30DD-5395-089B-272F109F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EE5B-4EE4-220F-CB1B-0789E8CD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5099-0562-9E20-8190-31664BC3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62B69-748A-641C-C7EA-93A646F7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48FA6-E7BD-C615-0517-6E8FD2A5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699E-0D95-2677-0D17-7518342E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227D4-3CBE-429D-BBB1-E6434C23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F54F-3109-9804-140A-4AEC3447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222A-CA4D-37B3-5493-AB35B416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562C-99D4-B04B-16B0-4274D488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60E1-0A60-E57A-F383-73693A6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EE88-D97C-82FC-6F6C-54E8B6F44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A6F3-7D49-FE36-4D9B-293A6F20C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6E56A-3B5F-222D-FD4B-923825AB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21008-4C2B-5BF7-4FB7-DFE3DDB9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7A61-FC58-9711-756D-44D1619E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E915-0FE6-8648-2AA4-E33C56CB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ABE8D-0A4C-C266-76AD-B30C1EAE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A0D05-C942-F4E2-E62E-A1AB16E2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9F76A-66C0-5381-424C-8DA4D795A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C2E3-D7D3-F058-BDC2-418E51288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787E6-E69C-2470-7599-E5878024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C1F3-54CA-CAE9-5CC6-93075D13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1AD0C-8810-83F7-ED1A-D876A839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63DC-9885-B5DA-70BF-68CAB2FC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94D4C-544D-7E16-C7DE-DB9798DD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DB0B8-F952-6A98-2BE9-757270AF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81FFF-8FF9-F269-B63C-732D907D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0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36C7-C200-AC31-17C1-475BDE9B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9A1B1-CDB4-180E-2B30-642FA7BB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89EB-678F-23B8-36D7-805FF56B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B632-39E3-C59F-97FC-87C4D754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1D63-8C9B-CF1F-0561-F6FA98A0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7B044-D017-E002-8711-6F3135AB6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90E25-2E49-A02E-CB6B-52B52E16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77404-EDFF-38C1-C6E3-D6C88BD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22824-1701-3CD5-D314-997DCBF0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06C7-0E61-AE54-76BA-B1A5A706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3938B-D18B-3977-4822-6681FDFB6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BAE5-88F3-D445-41EC-655BAE48E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8B65B-BEB4-F56C-5F71-77624DB9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544C6-9C93-01DB-7EE8-17641E5D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97E34-FA13-2E70-8A9D-3625FE17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6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0BF2A-3205-E4A8-101E-FF1B09E0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0C7C1-0E92-687A-7BF8-079694A44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E332-4395-19F7-2E00-04B0BB61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B7EC1-307D-E44F-933F-85DAF5BFEA6D}" type="datetimeFigureOut">
              <a:rPr lang="en-US" smtClean="0"/>
              <a:t>5/6/25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1B4E-FF7C-14B7-7FDE-8C2C03E8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0B6C7-190A-F3C2-DDC2-0D941F93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0/15548627.2021.200702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3389/fonc.2024.1455255" TargetMode="External"/><Relationship Id="rId5" Type="http://schemas.openxmlformats.org/officeDocument/2006/relationships/hyperlink" Target="https://doi.org/10.1158/0008-5472.CAN-24-2360" TargetMode="External"/><Relationship Id="rId4" Type="http://schemas.openxmlformats.org/officeDocument/2006/relationships/hyperlink" Target="https://doi.org/10.1016/j.ygyno.2019.12.023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6B8-8946-3173-37C0-18C9B8F5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Future EC Prediction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312E-5955-4081-8D5C-1361F8D3F0F7}"/>
              </a:ext>
            </a:extLst>
          </p:cNvPr>
          <p:cNvSpPr txBox="1"/>
          <p:nvPr/>
        </p:nvSpPr>
        <p:spPr>
          <a:xfrm>
            <a:off x="291296" y="4429919"/>
            <a:ext cx="116094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1400" b="1" dirty="0">
                <a:solidFill>
                  <a:srgbClr val="5C0E8C"/>
                </a:solidFill>
                <a:effectLst/>
                <a:latin typeface="Century Gothic" panose="020B0502020202020204" pitchFamily="34" charset="0"/>
              </a:rPr>
              <a:t>Muhammad Ali</a:t>
            </a:r>
          </a:p>
          <a:p>
            <a:pPr algn="ctr">
              <a:tabLst>
                <a:tab pos="2562225" algn="l"/>
              </a:tabLst>
            </a:pPr>
            <a:r>
              <a:rPr lang="en-US" sz="1400" b="1" dirty="0">
                <a:latin typeface="Century Gothic" panose="020B0502020202020204" pitchFamily="34" charset="0"/>
              </a:rPr>
              <a:t>MS Biology </a:t>
            </a:r>
          </a:p>
          <a:p>
            <a:pPr algn="ctr">
              <a:tabLst>
                <a:tab pos="2562225" algn="l"/>
              </a:tabLst>
            </a:pPr>
            <a:r>
              <a:rPr lang="en-US" sz="1400" b="1" dirty="0">
                <a:latin typeface="Century Gothic" panose="020B0502020202020204" pitchFamily="34" charset="0"/>
              </a:rPr>
              <a:t>NYU Downtown</a:t>
            </a:r>
            <a:endParaRPr lang="en-US" sz="1400" b="1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Diagnosis EC using 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ADCYAP1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and 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Dataset: </a:t>
            </a:r>
            <a:r>
              <a:rPr lang="en-US" sz="1500" b="1" dirty="0">
                <a:latin typeface="Century Gothic" panose="020B0502020202020204" pitchFamily="34" charset="0"/>
              </a:rPr>
              <a:t>GSE89093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Monozygotic twins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One healthy | One EC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Reported AUC: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ADCYAP1</a:t>
            </a:r>
            <a:r>
              <a:rPr lang="en-US" sz="1500" dirty="0">
                <a:latin typeface="Century Gothic" panose="020B0502020202020204" pitchFamily="34" charset="0"/>
              </a:rPr>
              <a:t> 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0.71) 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HAND2 </a:t>
            </a:r>
            <a:r>
              <a:rPr lang="en-US" sz="1500" dirty="0">
                <a:latin typeface="Century Gothic" panose="020B0502020202020204" pitchFamily="34" charset="0"/>
              </a:rPr>
              <a:t>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0.83)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Mean AUC I calculated: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ADCYAP1</a:t>
            </a:r>
            <a:r>
              <a:rPr lang="en-US" sz="1500" dirty="0">
                <a:latin typeface="Century Gothic" panose="020B0502020202020204" pitchFamily="34" charset="0"/>
              </a:rPr>
              <a:t> EN 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0.69)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HAND2 </a:t>
            </a:r>
            <a:r>
              <a:rPr lang="en-US" sz="1500" dirty="0">
                <a:latin typeface="Century Gothic" panose="020B0502020202020204" pitchFamily="34" charset="0"/>
              </a:rPr>
              <a:t>EN</a:t>
            </a:r>
            <a:r>
              <a:rPr lang="en-US" sz="1500" i="1" dirty="0">
                <a:latin typeface="Century Gothic" panose="020B0502020202020204" pitchFamily="34" charset="0"/>
              </a:rPr>
              <a:t> </a:t>
            </a:r>
            <a:r>
              <a:rPr lang="en-US" sz="1500" dirty="0">
                <a:latin typeface="Century Gothic" panose="020B0502020202020204" pitchFamily="34" charset="0"/>
              </a:rPr>
              <a:t>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0.70) 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ADCYAP1</a:t>
            </a:r>
            <a:r>
              <a:rPr lang="en-US" sz="1500" dirty="0">
                <a:latin typeface="Century Gothic" panose="020B0502020202020204" pitchFamily="34" charset="0"/>
              </a:rPr>
              <a:t> RF 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0.85) </a:t>
            </a:r>
          </a:p>
          <a:p>
            <a:pPr lvl="1"/>
            <a:r>
              <a:rPr lang="en-US" sz="1500" i="1" dirty="0">
                <a:latin typeface="Century Gothic" panose="020B0502020202020204" pitchFamily="34" charset="0"/>
              </a:rPr>
              <a:t>HAND2 </a:t>
            </a:r>
            <a:r>
              <a:rPr lang="en-US" sz="1500" dirty="0">
                <a:latin typeface="Century Gothic" panose="020B0502020202020204" pitchFamily="34" charset="0"/>
              </a:rPr>
              <a:t>RF 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0.81)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Both together RF (</a:t>
            </a:r>
            <a:r>
              <a:rPr lang="en-US" sz="1500" b="1" dirty="0">
                <a:latin typeface="Century Gothic" panose="020B0502020202020204" pitchFamily="34" charset="0"/>
              </a:rPr>
              <a:t>AUC</a:t>
            </a:r>
            <a:r>
              <a:rPr lang="en-US" sz="1500" dirty="0">
                <a:latin typeface="Century Gothic" panose="020B0502020202020204" pitchFamily="34" charset="0"/>
              </a:rPr>
              <a:t>: 0.81)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Based on all CpGs labeled for that gene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100 bootstraps | Elastic-net | 5000 trees</a:t>
            </a:r>
            <a:endParaRPr lang="en-US" sz="1500" b="1" dirty="0">
              <a:latin typeface="Century Gothic" panose="020B0502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DD5358-4D5D-9208-F830-A7CBB9359E33}"/>
              </a:ext>
            </a:extLst>
          </p:cNvPr>
          <p:cNvSpPr txBox="1"/>
          <p:nvPr/>
        </p:nvSpPr>
        <p:spPr>
          <a:xfrm>
            <a:off x="6876571" y="6110529"/>
            <a:ext cx="133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Century Gothic" panose="020B0502020202020204" pitchFamily="34" charset="0"/>
              </a:rPr>
              <a:t>ADCYAP1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CCA1A-E89E-3ED3-02B9-9813C5B19AAB}"/>
              </a:ext>
            </a:extLst>
          </p:cNvPr>
          <p:cNvSpPr txBox="1"/>
          <p:nvPr/>
        </p:nvSpPr>
        <p:spPr>
          <a:xfrm>
            <a:off x="9753164" y="6110529"/>
            <a:ext cx="133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Century Gothic" panose="020B0502020202020204" pitchFamily="34" charset="0"/>
              </a:rPr>
              <a:t>HAND2</a:t>
            </a:r>
            <a:endParaRPr lang="en-US" b="1" dirty="0"/>
          </a:p>
        </p:txBody>
      </p:sp>
      <p:pic>
        <p:nvPicPr>
          <p:cNvPr id="10" name="Picture 9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DEC4E64-50D7-9A04-5E4B-14DEDC41F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983" y="3285248"/>
            <a:ext cx="2877833" cy="2877833"/>
          </a:xfrm>
          <a:prstGeom prst="rect">
            <a:avLst/>
          </a:prstGeom>
        </p:spPr>
      </p:pic>
      <p:pic>
        <p:nvPicPr>
          <p:cNvPr id="16" name="Picture 15" descr="A graph of a number of blue bars&#10;&#10;Description automatically generated">
            <a:extLst>
              <a:ext uri="{FF2B5EF4-FFF2-40B4-BE49-F238E27FC236}">
                <a16:creationId xmlns:a16="http://schemas.microsoft.com/office/drawing/2014/main" id="{4C73E748-BA5A-302C-90A2-C3BEFD3CB0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4576" y="3264227"/>
            <a:ext cx="2877833" cy="2877833"/>
          </a:xfrm>
          <a:prstGeom prst="rect">
            <a:avLst/>
          </a:prstGeom>
        </p:spPr>
      </p:pic>
      <p:pic>
        <p:nvPicPr>
          <p:cNvPr id="3" name="Picture 2" descr="A graph of a number of blue bars&#10;&#10;Description automatically generated with medium confidence">
            <a:extLst>
              <a:ext uri="{FF2B5EF4-FFF2-40B4-BE49-F238E27FC236}">
                <a16:creationId xmlns:a16="http://schemas.microsoft.com/office/drawing/2014/main" id="{084BCCDD-07CE-151E-5564-AC18CF10E6F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237" b="11299"/>
          <a:stretch/>
        </p:blipFill>
        <p:spPr>
          <a:xfrm>
            <a:off x="6068423" y="1413164"/>
            <a:ext cx="2767393" cy="2171412"/>
          </a:xfrm>
          <a:prstGeom prst="rect">
            <a:avLst/>
          </a:prstGeom>
        </p:spPr>
      </p:pic>
      <p:pic>
        <p:nvPicPr>
          <p:cNvPr id="4" name="Picture 3" descr="A graph of a graph&#10;&#10;Description automatically generated">
            <a:extLst>
              <a:ext uri="{FF2B5EF4-FFF2-40B4-BE49-F238E27FC236}">
                <a16:creationId xmlns:a16="http://schemas.microsoft.com/office/drawing/2014/main" id="{0F2D0FE6-3F7A-56D0-D48B-2B3FC0D147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823" b="12916"/>
          <a:stretch/>
        </p:blipFill>
        <p:spPr>
          <a:xfrm>
            <a:off x="8834576" y="1129871"/>
            <a:ext cx="2767393" cy="24547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85A7BB4-852B-CC98-9FB7-3AB01B5FE49F}"/>
              </a:ext>
            </a:extLst>
          </p:cNvPr>
          <p:cNvSpPr txBox="1"/>
          <p:nvPr/>
        </p:nvSpPr>
        <p:spPr>
          <a:xfrm>
            <a:off x="5371131" y="2357223"/>
            <a:ext cx="47641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RF</a:t>
            </a: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endParaRPr lang="en-US" b="1" dirty="0">
              <a:latin typeface="Century Gothic" panose="020B0502020202020204" pitchFamily="34" charset="0"/>
            </a:endParaRPr>
          </a:p>
          <a:p>
            <a:r>
              <a:rPr lang="en-US" b="1" dirty="0">
                <a:latin typeface="Century Gothic" panose="020B0502020202020204" pitchFamily="34" charset="0"/>
              </a:rPr>
              <a:t>EN</a:t>
            </a:r>
          </a:p>
        </p:txBody>
      </p:sp>
    </p:spTree>
    <p:extLst>
      <p:ext uri="{BB962C8B-B14F-4D97-AF65-F5344CB8AC3E}">
        <p14:creationId xmlns:p14="http://schemas.microsoft.com/office/powerpoint/2010/main" val="3806821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3: Predicting Future EC</a:t>
            </a:r>
          </a:p>
        </p:txBody>
      </p:sp>
    </p:spTree>
    <p:extLst>
      <p:ext uri="{BB962C8B-B14F-4D97-AF65-F5344CB8AC3E}">
        <p14:creationId xmlns:p14="http://schemas.microsoft.com/office/powerpoint/2010/main" val="1482138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Analysis (Survival Prediction)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702C7-8120-DEAC-669A-460709AF85E6}"/>
              </a:ext>
            </a:extLst>
          </p:cNvPr>
          <p:cNvCxnSpPr>
            <a:cxnSpLocks/>
          </p:cNvCxnSpPr>
          <p:nvPr/>
        </p:nvCxnSpPr>
        <p:spPr>
          <a:xfrm>
            <a:off x="5855476" y="2131549"/>
            <a:ext cx="1" cy="32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FD3B6-541F-DAC9-B25B-F6953A969CA8}"/>
              </a:ext>
            </a:extLst>
          </p:cNvPr>
          <p:cNvCxnSpPr>
            <a:cxnSpLocks/>
          </p:cNvCxnSpPr>
          <p:nvPr/>
        </p:nvCxnSpPr>
        <p:spPr>
          <a:xfrm>
            <a:off x="838200" y="2555821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80859-2A8D-3D10-821D-1764710EF7D4}"/>
              </a:ext>
            </a:extLst>
          </p:cNvPr>
          <p:cNvSpPr txBox="1">
            <a:spLocks/>
          </p:cNvSpPr>
          <p:nvPr/>
        </p:nvSpPr>
        <p:spPr>
          <a:xfrm>
            <a:off x="5117131" y="3117104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 err="1">
                <a:latin typeface="Century Gothic" panose="020B0502020202020204" pitchFamily="34" charset="0"/>
              </a:rPr>
              <a:t>Psuedotime</a:t>
            </a:r>
            <a:r>
              <a:rPr lang="en-US" sz="1400" b="1" dirty="0">
                <a:latin typeface="Century Gothic" panose="020B0502020202020204" pitchFamily="34" charset="0"/>
              </a:rPr>
              <a:t> analysis </a:t>
            </a:r>
            <a:r>
              <a:rPr lang="en-US" sz="1400" dirty="0">
                <a:latin typeface="Century Gothic" panose="020B0502020202020204" pitchFamily="34" charset="0"/>
              </a:rPr>
              <a:t>using methylation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D68D86-9B7C-E74E-1662-92B83A9CD16A}"/>
              </a:ext>
            </a:extLst>
          </p:cNvPr>
          <p:cNvSpPr txBox="1">
            <a:spLocks/>
          </p:cNvSpPr>
          <p:nvPr/>
        </p:nvSpPr>
        <p:spPr>
          <a:xfrm>
            <a:off x="2468215" y="3141098"/>
            <a:ext cx="220123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Random survival forests</a:t>
            </a:r>
            <a:r>
              <a:rPr lang="en-US" sz="1400" dirty="0">
                <a:latin typeface="Century Gothic" panose="020B0502020202020204" pitchFamily="34" charset="0"/>
              </a:rPr>
              <a:t> using CpGs from </a:t>
            </a:r>
            <a:r>
              <a:rPr lang="en-US" sz="1400" i="1" dirty="0">
                <a:latin typeface="Century Gothic" panose="020B0502020202020204" pitchFamily="34" charset="0"/>
              </a:rPr>
              <a:t>ADCYAP1 </a:t>
            </a:r>
            <a:r>
              <a:rPr lang="en-US" sz="1400" dirty="0">
                <a:latin typeface="Century Gothic" panose="020B0502020202020204" pitchFamily="34" charset="0"/>
              </a:rPr>
              <a:t>and </a:t>
            </a:r>
            <a:r>
              <a:rPr lang="en-US" sz="1400" i="1" dirty="0">
                <a:latin typeface="Century Gothic" panose="020B0502020202020204" pitchFamily="34" charset="0"/>
              </a:rPr>
              <a:t>HAND2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AFA009-427F-B197-4491-1DBF8C639665}"/>
              </a:ext>
            </a:extLst>
          </p:cNvPr>
          <p:cNvCxnSpPr>
            <a:cxnSpLocks/>
          </p:cNvCxnSpPr>
          <p:nvPr/>
        </p:nvCxnSpPr>
        <p:spPr>
          <a:xfrm flipH="1">
            <a:off x="838200" y="2555821"/>
            <a:ext cx="7812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9656B-E020-F37E-E9E0-AB1000CEF967}"/>
              </a:ext>
            </a:extLst>
          </p:cNvPr>
          <p:cNvSpPr txBox="1">
            <a:spLocks/>
          </p:cNvSpPr>
          <p:nvPr/>
        </p:nvSpPr>
        <p:spPr>
          <a:xfrm>
            <a:off x="4633747" y="1830515"/>
            <a:ext cx="244345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Survival Prediction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260094-C409-B153-E28C-B37BA61AF135}"/>
              </a:ext>
            </a:extLst>
          </p:cNvPr>
          <p:cNvCxnSpPr>
            <a:cxnSpLocks/>
          </p:cNvCxnSpPr>
          <p:nvPr/>
        </p:nvCxnSpPr>
        <p:spPr>
          <a:xfrm>
            <a:off x="3541606" y="2562815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13157F3-9E7A-DE5D-F793-BCCD7AF9791D}"/>
              </a:ext>
            </a:extLst>
          </p:cNvPr>
          <p:cNvSpPr txBox="1">
            <a:spLocks/>
          </p:cNvSpPr>
          <p:nvPr/>
        </p:nvSpPr>
        <p:spPr>
          <a:xfrm>
            <a:off x="96928" y="3161490"/>
            <a:ext cx="1923611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Penalized cox proportional hazards </a:t>
            </a:r>
            <a:r>
              <a:rPr lang="en-US" sz="1400" dirty="0">
                <a:latin typeface="Century Gothic" panose="020B0502020202020204" pitchFamily="34" charset="0"/>
              </a:rPr>
              <a:t>model using all probes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7B726D-D906-7882-EE3A-B3459393A71E}"/>
              </a:ext>
            </a:extLst>
          </p:cNvPr>
          <p:cNvCxnSpPr>
            <a:cxnSpLocks/>
          </p:cNvCxnSpPr>
          <p:nvPr/>
        </p:nvCxnSpPr>
        <p:spPr>
          <a:xfrm>
            <a:off x="6038609" y="2562815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60E187B-C7B7-76BD-3BB8-46FE39DEA5A1}"/>
              </a:ext>
            </a:extLst>
          </p:cNvPr>
          <p:cNvCxnSpPr>
            <a:cxnSpLocks/>
          </p:cNvCxnSpPr>
          <p:nvPr/>
        </p:nvCxnSpPr>
        <p:spPr>
          <a:xfrm flipV="1">
            <a:off x="6038609" y="3785282"/>
            <a:ext cx="0" cy="45447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E86E399-571A-B0F8-69CA-5C3A1DBD67DA}"/>
              </a:ext>
            </a:extLst>
          </p:cNvPr>
          <p:cNvSpPr txBox="1">
            <a:spLocks/>
          </p:cNvSpPr>
          <p:nvPr/>
        </p:nvSpPr>
        <p:spPr>
          <a:xfrm>
            <a:off x="4881009" y="4263510"/>
            <a:ext cx="2315199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Shows </a:t>
            </a:r>
            <a:r>
              <a:rPr lang="en-US" sz="1400" b="1" dirty="0">
                <a:latin typeface="Century Gothic" panose="020B0502020202020204" pitchFamily="34" charset="0"/>
              </a:rPr>
              <a:t>different methylation profiles </a:t>
            </a:r>
            <a:r>
              <a:rPr lang="en-US" sz="1400" dirty="0">
                <a:latin typeface="Century Gothic" panose="020B0502020202020204" pitchFamily="34" charset="0"/>
              </a:rPr>
              <a:t>for serous and endometrial adenocarcinomas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E3CF2C8-CBF1-873C-CB2B-4B8F07EB2865}"/>
              </a:ext>
            </a:extLst>
          </p:cNvPr>
          <p:cNvSpPr txBox="1">
            <a:spLocks/>
          </p:cNvSpPr>
          <p:nvPr/>
        </p:nvSpPr>
        <p:spPr>
          <a:xfrm>
            <a:off x="96928" y="4604084"/>
            <a:ext cx="1923610" cy="35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Takes very long and returns like 6 CpGs</a:t>
            </a: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16EB907-83AE-7617-0163-B90AB5E080CE}"/>
              </a:ext>
            </a:extLst>
          </p:cNvPr>
          <p:cNvCxnSpPr>
            <a:cxnSpLocks/>
          </p:cNvCxnSpPr>
          <p:nvPr/>
        </p:nvCxnSpPr>
        <p:spPr>
          <a:xfrm>
            <a:off x="10604665" y="2546739"/>
            <a:ext cx="0" cy="516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BB1CB125-030D-D6EC-344E-A459F8A16676}"/>
              </a:ext>
            </a:extLst>
          </p:cNvPr>
          <p:cNvCxnSpPr>
            <a:cxnSpLocks/>
          </p:cNvCxnSpPr>
          <p:nvPr/>
        </p:nvCxnSpPr>
        <p:spPr>
          <a:xfrm flipH="1">
            <a:off x="8633266" y="2546739"/>
            <a:ext cx="1971399" cy="104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48" name="Content Placeholder 2">
            <a:extLst>
              <a:ext uri="{FF2B5EF4-FFF2-40B4-BE49-F238E27FC236}">
                <a16:creationId xmlns:a16="http://schemas.microsoft.com/office/drawing/2014/main" id="{8D891300-7F16-57D5-BB86-5C8821754C6A}"/>
              </a:ext>
            </a:extLst>
          </p:cNvPr>
          <p:cNvSpPr txBox="1">
            <a:spLocks/>
          </p:cNvSpPr>
          <p:nvPr/>
        </p:nvSpPr>
        <p:spPr>
          <a:xfrm>
            <a:off x="9014537" y="2234843"/>
            <a:ext cx="1843208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C00000"/>
                </a:solidFill>
                <a:latin typeface="Century Gothic" panose="020B0502020202020204" pitchFamily="34" charset="0"/>
              </a:rPr>
              <a:t>New analysis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8B4D02-0D16-9E35-1203-494AE72C2FF9}"/>
              </a:ext>
            </a:extLst>
          </p:cNvPr>
          <p:cNvCxnSpPr>
            <a:cxnSpLocks/>
          </p:cNvCxnSpPr>
          <p:nvPr/>
        </p:nvCxnSpPr>
        <p:spPr>
          <a:xfrm flipV="1">
            <a:off x="838200" y="4049390"/>
            <a:ext cx="0" cy="5546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ED0DBB-9082-6C42-8D7D-558A97928516}"/>
              </a:ext>
            </a:extLst>
          </p:cNvPr>
          <p:cNvSpPr txBox="1">
            <a:spLocks/>
          </p:cNvSpPr>
          <p:nvPr/>
        </p:nvSpPr>
        <p:spPr>
          <a:xfrm>
            <a:off x="9171751" y="3155327"/>
            <a:ext cx="2865821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Century Gothic" panose="020B0502020202020204" pitchFamily="34" charset="0"/>
              </a:rPr>
              <a:t>Calculated </a:t>
            </a:r>
            <a:r>
              <a:rPr lang="en-US" sz="1400" b="1" dirty="0" err="1">
                <a:latin typeface="Century Gothic" panose="020B0502020202020204" pitchFamily="34" charset="0"/>
              </a:rPr>
              <a:t>PhenoAge</a:t>
            </a:r>
            <a:r>
              <a:rPr lang="en-US" sz="1400" b="1" dirty="0">
                <a:latin typeface="Century Gothic" panose="020B0502020202020204" pitchFamily="34" charset="0"/>
              </a:rPr>
              <a:t> </a:t>
            </a:r>
            <a:r>
              <a:rPr lang="en-US" sz="1400" dirty="0">
                <a:latin typeface="Century Gothic" panose="020B0502020202020204" pitchFamily="34" charset="0"/>
              </a:rPr>
              <a:t>to see if it can predict Future EC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EF3F5A0-B8DC-72F6-47A2-6DD48CE7465E}"/>
              </a:ext>
            </a:extLst>
          </p:cNvPr>
          <p:cNvCxnSpPr>
            <a:cxnSpLocks/>
          </p:cNvCxnSpPr>
          <p:nvPr/>
        </p:nvCxnSpPr>
        <p:spPr>
          <a:xfrm>
            <a:off x="10604661" y="3620293"/>
            <a:ext cx="0" cy="10421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970BE79C-3A99-D900-FAFA-E6AAF292AD1F}"/>
              </a:ext>
            </a:extLst>
          </p:cNvPr>
          <p:cNvSpPr txBox="1">
            <a:spLocks/>
          </p:cNvSpPr>
          <p:nvPr/>
        </p:nvSpPr>
        <p:spPr>
          <a:xfrm>
            <a:off x="9328966" y="4801337"/>
            <a:ext cx="255138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Century Gothic" panose="020B0502020202020204" pitchFamily="34" charset="0"/>
              </a:rPr>
              <a:t>Ambiguous results, at best. </a:t>
            </a:r>
          </a:p>
        </p:txBody>
      </p:sp>
      <p:pic>
        <p:nvPicPr>
          <p:cNvPr id="3" name="Picture 2" descr="Banana Crying Cat Sticker - Banana crying cat - Discover &amp; Share GIFs">
            <a:extLst>
              <a:ext uri="{FF2B5EF4-FFF2-40B4-BE49-F238E27FC236}">
                <a16:creationId xmlns:a16="http://schemas.microsoft.com/office/drawing/2014/main" id="{30AC9158-C6FE-A640-1F5E-B155F3B3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4841" y="4976890"/>
            <a:ext cx="1219638" cy="12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402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Survival Analysis (Recap)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C92EF-6C71-6FEA-1F9A-94C0E6B1838D}"/>
              </a:ext>
            </a:extLst>
          </p:cNvPr>
          <p:cNvSpPr txBox="1"/>
          <p:nvPr/>
        </p:nvSpPr>
        <p:spPr>
          <a:xfrm>
            <a:off x="1238753" y="5225043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ADCYAP1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RSF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2CC9E-EFE4-102B-B931-903E718C50B3}"/>
              </a:ext>
            </a:extLst>
          </p:cNvPr>
          <p:cNvSpPr txBox="1"/>
          <p:nvPr/>
        </p:nvSpPr>
        <p:spPr>
          <a:xfrm>
            <a:off x="8672323" y="5225043"/>
            <a:ext cx="24882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ADCYAP1 </a:t>
            </a:r>
            <a:r>
              <a:rPr lang="en-US" sz="1800" dirty="0">
                <a:latin typeface="Century Gothic" panose="020B0502020202020204" pitchFamily="34" charset="0"/>
              </a:rPr>
              <a:t>+</a:t>
            </a:r>
            <a:r>
              <a:rPr lang="en-US" sz="1800" i="1" dirty="0">
                <a:latin typeface="Century Gothic" panose="020B0502020202020204" pitchFamily="34" charset="0"/>
              </a:rPr>
              <a:t> HAND2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RSF</a:t>
            </a:r>
            <a:endParaRPr lang="en-US" b="1" dirty="0"/>
          </a:p>
        </p:txBody>
      </p:sp>
      <p:pic>
        <p:nvPicPr>
          <p:cNvPr id="22" name="Picture 21" descr="A diagram of a distribution of concordance index&#10;&#10;Description automatically generated">
            <a:extLst>
              <a:ext uri="{FF2B5EF4-FFF2-40B4-BE49-F238E27FC236}">
                <a16:creationId xmlns:a16="http://schemas.microsoft.com/office/drawing/2014/main" id="{D01FD161-9B44-6464-E928-F1E2C8AC1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647" y="1785877"/>
            <a:ext cx="3286245" cy="3286245"/>
          </a:xfrm>
          <a:prstGeom prst="rect">
            <a:avLst/>
          </a:prstGeom>
        </p:spPr>
      </p:pic>
      <p:pic>
        <p:nvPicPr>
          <p:cNvPr id="25" name="Picture 24" descr="A diagram of a distribution of a number of indicators&#10;&#10;Description automatically generated">
            <a:extLst>
              <a:ext uri="{FF2B5EF4-FFF2-40B4-BE49-F238E27FC236}">
                <a16:creationId xmlns:a16="http://schemas.microsoft.com/office/drawing/2014/main" id="{C5DB1FFC-2BA2-EC11-4F67-104F8079BA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742" y="1690688"/>
            <a:ext cx="3381434" cy="3381434"/>
          </a:xfrm>
          <a:prstGeom prst="rect">
            <a:avLst/>
          </a:prstGeom>
        </p:spPr>
      </p:pic>
      <p:pic>
        <p:nvPicPr>
          <p:cNvPr id="27" name="Picture 26" descr="A diagram of a distribution of concordance index&#10;&#10;Description automatically generated">
            <a:extLst>
              <a:ext uri="{FF2B5EF4-FFF2-40B4-BE49-F238E27FC236}">
                <a16:creationId xmlns:a16="http://schemas.microsoft.com/office/drawing/2014/main" id="{CAC25C53-9726-50BC-0A53-B448D3015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4100" y="1690688"/>
            <a:ext cx="3381434" cy="33814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2BA01FCB-2C67-2937-C600-FD116D4BBEA3}"/>
              </a:ext>
            </a:extLst>
          </p:cNvPr>
          <p:cNvSpPr txBox="1"/>
          <p:nvPr/>
        </p:nvSpPr>
        <p:spPr>
          <a:xfrm>
            <a:off x="5291221" y="5225043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HAND2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RSF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40576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Epigenetic Age and Future Cancer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942EF5-AE9C-1DBF-84BD-0194FABCB0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193"/>
          <a:stretch/>
        </p:blipFill>
        <p:spPr>
          <a:xfrm>
            <a:off x="576602" y="1597859"/>
            <a:ext cx="4888777" cy="39839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E27047-83AF-4974-DEED-563E3031C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97859"/>
            <a:ext cx="5975994" cy="39839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F8151-698F-5719-6A32-D2D0E0631D64}"/>
              </a:ext>
            </a:extLst>
          </p:cNvPr>
          <p:cNvSpPr txBox="1"/>
          <p:nvPr/>
        </p:nvSpPr>
        <p:spPr>
          <a:xfrm>
            <a:off x="2216211" y="5678250"/>
            <a:ext cx="1609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Century Gothic" panose="020B0502020202020204" pitchFamily="34" charset="0"/>
              </a:rPr>
              <a:t>HorvathAge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98E7F-467B-A015-AFD7-412BA7E81677}"/>
              </a:ext>
            </a:extLst>
          </p:cNvPr>
          <p:cNvSpPr txBox="1"/>
          <p:nvPr/>
        </p:nvSpPr>
        <p:spPr>
          <a:xfrm>
            <a:off x="7897053" y="5678250"/>
            <a:ext cx="1609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 err="1">
                <a:latin typeface="Century Gothic" panose="020B0502020202020204" pitchFamily="34" charset="0"/>
              </a:rPr>
              <a:t>PhenoAge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088673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PhenoAge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correlates with Future EC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3E107D-6BBB-CA11-0163-AEB99FC41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Dataset: </a:t>
            </a:r>
            <a:r>
              <a:rPr lang="en-US" sz="1500" b="1" dirty="0">
                <a:latin typeface="Century Gothic" panose="020B0502020202020204" pitchFamily="34" charset="0"/>
              </a:rPr>
              <a:t>GSE89093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Monozygotic twins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One healthy | One EC</a:t>
            </a:r>
          </a:p>
          <a:p>
            <a:pPr lvl="1"/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Future EC data </a:t>
            </a:r>
            <a:r>
              <a:rPr lang="en-US" sz="1500" b="1" dirty="0">
                <a:latin typeface="Century Gothic" panose="020B0502020202020204" pitchFamily="34" charset="0"/>
              </a:rPr>
              <a:t>N = 40</a:t>
            </a: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r>
              <a:rPr lang="en-US" sz="1500" b="1" dirty="0">
                <a:latin typeface="Century Gothic" panose="020B0502020202020204" pitchFamily="34" charset="0"/>
              </a:rPr>
              <a:t>512 CpGs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146 significantly correlated with Future EC</a:t>
            </a:r>
          </a:p>
        </p:txBody>
      </p:sp>
      <p:pic>
        <p:nvPicPr>
          <p:cNvPr id="13" name="Picture 12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3647C7CC-58F8-EFC3-B583-2C5639FFB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386" y="1409939"/>
            <a:ext cx="6646454" cy="443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7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PhenoAge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correlates with Future EC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A3E107D-6BBB-CA11-0163-AEB99FC41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Dataset: </a:t>
            </a:r>
            <a:r>
              <a:rPr lang="en-US" sz="1500" b="1" dirty="0">
                <a:latin typeface="Century Gothic" panose="020B0502020202020204" pitchFamily="34" charset="0"/>
              </a:rPr>
              <a:t>GSE89093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Monozygotic twins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One healthy | One EC</a:t>
            </a:r>
          </a:p>
          <a:p>
            <a:pPr lvl="1"/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Future EC data </a:t>
            </a:r>
            <a:r>
              <a:rPr lang="en-US" sz="1500" b="1" dirty="0">
                <a:latin typeface="Century Gothic" panose="020B0502020202020204" pitchFamily="34" charset="0"/>
              </a:rPr>
              <a:t>N = 40</a:t>
            </a:r>
          </a:p>
          <a:p>
            <a:endParaRPr lang="en-US" sz="1500" b="1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512 CpGs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b="1" dirty="0">
                <a:latin typeface="Century Gothic" panose="020B0502020202020204" pitchFamily="34" charset="0"/>
              </a:rPr>
              <a:t>146 significantly correlated with Future EC</a:t>
            </a:r>
          </a:p>
        </p:txBody>
      </p:sp>
      <p:pic>
        <p:nvPicPr>
          <p:cNvPr id="3" name="Picture 2" descr="A graph of a number of points&#10;&#10;Description automatically generated with medium confidence">
            <a:extLst>
              <a:ext uri="{FF2B5EF4-FFF2-40B4-BE49-F238E27FC236}">
                <a16:creationId xmlns:a16="http://schemas.microsoft.com/office/drawing/2014/main" id="{9A5A9B7E-B40F-8598-024D-0966FFA72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5546" y="1550314"/>
            <a:ext cx="6646454" cy="443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84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Analysis (Survival Prediction)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702C7-8120-DEAC-669A-460709AF85E6}"/>
              </a:ext>
            </a:extLst>
          </p:cNvPr>
          <p:cNvCxnSpPr>
            <a:cxnSpLocks/>
          </p:cNvCxnSpPr>
          <p:nvPr/>
        </p:nvCxnSpPr>
        <p:spPr>
          <a:xfrm>
            <a:off x="5855476" y="2131549"/>
            <a:ext cx="1" cy="32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FD3B6-541F-DAC9-B25B-F6953A969CA8}"/>
              </a:ext>
            </a:extLst>
          </p:cNvPr>
          <p:cNvCxnSpPr>
            <a:cxnSpLocks/>
          </p:cNvCxnSpPr>
          <p:nvPr/>
        </p:nvCxnSpPr>
        <p:spPr>
          <a:xfrm>
            <a:off x="838200" y="2555821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AFA009-427F-B197-4491-1DBF8C639665}"/>
              </a:ext>
            </a:extLst>
          </p:cNvPr>
          <p:cNvCxnSpPr>
            <a:cxnSpLocks/>
          </p:cNvCxnSpPr>
          <p:nvPr/>
        </p:nvCxnSpPr>
        <p:spPr>
          <a:xfrm flipH="1" flipV="1">
            <a:off x="838200" y="2555821"/>
            <a:ext cx="10515600" cy="69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9656B-E020-F37E-E9E0-AB1000CEF967}"/>
              </a:ext>
            </a:extLst>
          </p:cNvPr>
          <p:cNvSpPr txBox="1">
            <a:spLocks/>
          </p:cNvSpPr>
          <p:nvPr/>
        </p:nvSpPr>
        <p:spPr>
          <a:xfrm>
            <a:off x="4633747" y="1830515"/>
            <a:ext cx="244345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 err="1">
                <a:latin typeface="Century Gothic" panose="020B0502020202020204" pitchFamily="34" charset="0"/>
              </a:rPr>
              <a:t>PhenoAge</a:t>
            </a:r>
            <a:r>
              <a:rPr lang="en-US" sz="1400" b="1" dirty="0">
                <a:latin typeface="Century Gothic" panose="020B0502020202020204" pitchFamily="34" charset="0"/>
              </a:rPr>
              <a:t> CpGs (512)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13157F3-9E7A-DE5D-F793-BCCD7AF9791D}"/>
              </a:ext>
            </a:extLst>
          </p:cNvPr>
          <p:cNvSpPr txBox="1">
            <a:spLocks/>
          </p:cNvSpPr>
          <p:nvPr/>
        </p:nvSpPr>
        <p:spPr>
          <a:xfrm>
            <a:off x="96928" y="3161490"/>
            <a:ext cx="1923611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Penalized cox proportional hazards </a:t>
            </a:r>
            <a:r>
              <a:rPr lang="en-US" sz="1400" dirty="0">
                <a:latin typeface="Century Gothic" panose="020B0502020202020204" pitchFamily="34" charset="0"/>
              </a:rPr>
              <a:t>model using all probes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7B726D-D906-7882-EE3A-B3459393A71E}"/>
              </a:ext>
            </a:extLst>
          </p:cNvPr>
          <p:cNvCxnSpPr>
            <a:cxnSpLocks/>
          </p:cNvCxnSpPr>
          <p:nvPr/>
        </p:nvCxnSpPr>
        <p:spPr>
          <a:xfrm flipH="1">
            <a:off x="9887710" y="5874515"/>
            <a:ext cx="4199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E3CF2C8-CBF1-873C-CB2B-4B8F07EB2865}"/>
              </a:ext>
            </a:extLst>
          </p:cNvPr>
          <p:cNvSpPr txBox="1">
            <a:spLocks/>
          </p:cNvSpPr>
          <p:nvPr/>
        </p:nvSpPr>
        <p:spPr>
          <a:xfrm>
            <a:off x="96928" y="4604084"/>
            <a:ext cx="1923610" cy="35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Selects </a:t>
            </a:r>
            <a:r>
              <a:rPr lang="en-US" sz="1400" b="1" dirty="0">
                <a:latin typeface="Century Gothic" panose="020B0502020202020204" pitchFamily="34" charset="0"/>
              </a:rPr>
              <a:t>9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latin typeface="Century Gothic" panose="020B0502020202020204" pitchFamily="34" charset="0"/>
              </a:rPr>
              <a:t>probes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88B4D02-0D16-9E35-1203-494AE72C2FF9}"/>
              </a:ext>
            </a:extLst>
          </p:cNvPr>
          <p:cNvCxnSpPr>
            <a:cxnSpLocks/>
          </p:cNvCxnSpPr>
          <p:nvPr/>
        </p:nvCxnSpPr>
        <p:spPr>
          <a:xfrm flipV="1">
            <a:off x="838200" y="4049390"/>
            <a:ext cx="0" cy="5546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BDA949B-3E24-88B8-88F7-DFCF16DFA18C}"/>
              </a:ext>
            </a:extLst>
          </p:cNvPr>
          <p:cNvCxnSpPr>
            <a:cxnSpLocks/>
            <a:endCxn id="56" idx="1"/>
          </p:cNvCxnSpPr>
          <p:nvPr/>
        </p:nvCxnSpPr>
        <p:spPr>
          <a:xfrm>
            <a:off x="838200" y="4870661"/>
            <a:ext cx="1908619" cy="10038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5A04FD-9BB6-6C26-2E54-3BFE62A7DEF5}"/>
              </a:ext>
            </a:extLst>
          </p:cNvPr>
          <p:cNvCxnSpPr>
            <a:cxnSpLocks/>
          </p:cNvCxnSpPr>
          <p:nvPr/>
        </p:nvCxnSpPr>
        <p:spPr>
          <a:xfrm>
            <a:off x="11353800" y="2562815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FB70990-4C64-66E4-44C1-746ED27C9C40}"/>
              </a:ext>
            </a:extLst>
          </p:cNvPr>
          <p:cNvSpPr txBox="1">
            <a:spLocks/>
          </p:cNvSpPr>
          <p:nvPr/>
        </p:nvSpPr>
        <p:spPr>
          <a:xfrm>
            <a:off x="10171461" y="4246869"/>
            <a:ext cx="1923611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Penalized cox proportional hazards </a:t>
            </a:r>
            <a:r>
              <a:rPr lang="en-US" sz="1400" dirty="0">
                <a:latin typeface="Century Gothic" panose="020B0502020202020204" pitchFamily="34" charset="0"/>
              </a:rPr>
              <a:t>model using all probes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80C76C3-63AF-BC23-1E0E-3186C633CFD8}"/>
              </a:ext>
            </a:extLst>
          </p:cNvPr>
          <p:cNvSpPr txBox="1">
            <a:spLocks/>
          </p:cNvSpPr>
          <p:nvPr/>
        </p:nvSpPr>
        <p:spPr>
          <a:xfrm>
            <a:off x="10056680" y="3161490"/>
            <a:ext cx="2104068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Significant correlation (146 probes)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2DAB6CF-8C5F-F3F1-0A56-223793941255}"/>
              </a:ext>
            </a:extLst>
          </p:cNvPr>
          <p:cNvCxnSpPr>
            <a:cxnSpLocks/>
          </p:cNvCxnSpPr>
          <p:nvPr/>
        </p:nvCxnSpPr>
        <p:spPr>
          <a:xfrm>
            <a:off x="11359909" y="3641960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DAF09B7-FDE1-AEA1-1C8C-804306AAA716}"/>
              </a:ext>
            </a:extLst>
          </p:cNvPr>
          <p:cNvCxnSpPr>
            <a:cxnSpLocks/>
          </p:cNvCxnSpPr>
          <p:nvPr/>
        </p:nvCxnSpPr>
        <p:spPr>
          <a:xfrm>
            <a:off x="11353800" y="5110436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1AD8288-C584-8BD9-AF71-F465A894FD40}"/>
              </a:ext>
            </a:extLst>
          </p:cNvPr>
          <p:cNvSpPr txBox="1">
            <a:spLocks/>
          </p:cNvSpPr>
          <p:nvPr/>
        </p:nvSpPr>
        <p:spPr>
          <a:xfrm>
            <a:off x="10268390" y="5701396"/>
            <a:ext cx="1923610" cy="35745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Selects </a:t>
            </a:r>
            <a:r>
              <a:rPr lang="en-US" sz="1400" b="1" dirty="0">
                <a:latin typeface="Century Gothic" panose="020B0502020202020204" pitchFamily="34" charset="0"/>
              </a:rPr>
              <a:t>15</a:t>
            </a:r>
            <a:r>
              <a:rPr lang="en-US" sz="1400" dirty="0">
                <a:latin typeface="Century Gothic" panose="020B0502020202020204" pitchFamily="34" charset="0"/>
              </a:rPr>
              <a:t> </a:t>
            </a:r>
            <a:r>
              <a:rPr lang="en-US" sz="1400" b="1" dirty="0">
                <a:latin typeface="Century Gothic" panose="020B0502020202020204" pitchFamily="34" charset="0"/>
              </a:rPr>
              <a:t>probes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6008999B-828B-1464-FFD5-E3CFC99573EE}"/>
              </a:ext>
            </a:extLst>
          </p:cNvPr>
          <p:cNvSpPr txBox="1">
            <a:spLocks/>
          </p:cNvSpPr>
          <p:nvPr/>
        </p:nvSpPr>
        <p:spPr>
          <a:xfrm>
            <a:off x="8092932" y="5626523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Predict survival </a:t>
            </a: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WITHOUT</a:t>
            </a:r>
            <a:r>
              <a:rPr lang="en-US" sz="1400" b="1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train:test</a:t>
            </a:r>
            <a:r>
              <a:rPr lang="en-US" sz="1400" dirty="0">
                <a:latin typeface="Century Gothic" panose="020B0502020202020204" pitchFamily="34" charset="0"/>
              </a:rPr>
              <a:t> split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BA3E260-612E-1A89-FD3D-3656460AE400}"/>
              </a:ext>
            </a:extLst>
          </p:cNvPr>
          <p:cNvCxnSpPr>
            <a:cxnSpLocks/>
          </p:cNvCxnSpPr>
          <p:nvPr/>
        </p:nvCxnSpPr>
        <p:spPr>
          <a:xfrm flipH="1" flipV="1">
            <a:off x="6949440" y="5874515"/>
            <a:ext cx="1229583" cy="9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80AAE1FD-5A52-95B3-700D-896714BEF87A}"/>
              </a:ext>
            </a:extLst>
          </p:cNvPr>
          <p:cNvSpPr txBox="1">
            <a:spLocks/>
          </p:cNvSpPr>
          <p:nvPr/>
        </p:nvSpPr>
        <p:spPr>
          <a:xfrm>
            <a:off x="5233996" y="5592939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Statistically significant difference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1505B28-F703-C7D0-CB61-E8EF516E80CC}"/>
              </a:ext>
            </a:extLst>
          </p:cNvPr>
          <p:cNvCxnSpPr>
            <a:cxnSpLocks/>
          </p:cNvCxnSpPr>
          <p:nvPr/>
        </p:nvCxnSpPr>
        <p:spPr>
          <a:xfrm flipH="1" flipV="1">
            <a:off x="9596682" y="4959483"/>
            <a:ext cx="754766" cy="84577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3D39F031-A7E8-F5B2-652C-CD97EC8314E6}"/>
              </a:ext>
            </a:extLst>
          </p:cNvPr>
          <p:cNvSpPr txBox="1">
            <a:spLocks/>
          </p:cNvSpPr>
          <p:nvPr/>
        </p:nvSpPr>
        <p:spPr>
          <a:xfrm>
            <a:off x="8092932" y="4456925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Predict survival WITH </a:t>
            </a:r>
            <a:r>
              <a:rPr lang="en-US" sz="1400" dirty="0" err="1">
                <a:latin typeface="Century Gothic" panose="020B0502020202020204" pitchFamily="34" charset="0"/>
              </a:rPr>
              <a:t>train:test</a:t>
            </a:r>
            <a:r>
              <a:rPr lang="en-US" sz="1400" dirty="0">
                <a:latin typeface="Century Gothic" panose="020B0502020202020204" pitchFamily="34" charset="0"/>
              </a:rPr>
              <a:t> split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EE105B6-1E0B-DF8D-A36C-3257B6872FD7}"/>
              </a:ext>
            </a:extLst>
          </p:cNvPr>
          <p:cNvCxnSpPr>
            <a:cxnSpLocks/>
          </p:cNvCxnSpPr>
          <p:nvPr/>
        </p:nvCxnSpPr>
        <p:spPr>
          <a:xfrm flipH="1">
            <a:off x="7168896" y="4737779"/>
            <a:ext cx="97390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16CCAF7-781C-FDE7-2899-601927B1BBDF}"/>
              </a:ext>
            </a:extLst>
          </p:cNvPr>
          <p:cNvSpPr txBox="1">
            <a:spLocks/>
          </p:cNvSpPr>
          <p:nvPr/>
        </p:nvSpPr>
        <p:spPr>
          <a:xfrm>
            <a:off x="5233997" y="4460633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Difference </a:t>
            </a: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sz="1400" dirty="0">
                <a:latin typeface="Century Gothic" panose="020B0502020202020204" pitchFamily="34" charset="0"/>
              </a:rPr>
              <a:t> statistically </a:t>
            </a:r>
            <a:r>
              <a:rPr lang="en-US" sz="1400" dirty="0" err="1">
                <a:latin typeface="Century Gothic" panose="020B0502020202020204" pitchFamily="34" charset="0"/>
              </a:rPr>
              <a:t>siginficant</a:t>
            </a:r>
            <a:endParaRPr lang="en-US" sz="1400" dirty="0">
              <a:latin typeface="Century Gothic" panose="020B0502020202020204" pitchFamily="34" charset="0"/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36C5458-942B-D711-244D-6B69556BBD7F}"/>
              </a:ext>
            </a:extLst>
          </p:cNvPr>
          <p:cNvCxnSpPr>
            <a:cxnSpLocks/>
          </p:cNvCxnSpPr>
          <p:nvPr/>
        </p:nvCxnSpPr>
        <p:spPr>
          <a:xfrm>
            <a:off x="1853980" y="4737779"/>
            <a:ext cx="8928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293348E7-B8A8-FF82-85D0-ECE268E63B13}"/>
              </a:ext>
            </a:extLst>
          </p:cNvPr>
          <p:cNvSpPr txBox="1">
            <a:spLocks/>
          </p:cNvSpPr>
          <p:nvPr/>
        </p:nvSpPr>
        <p:spPr>
          <a:xfrm>
            <a:off x="2746820" y="4510965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Predict survival WITH </a:t>
            </a:r>
            <a:r>
              <a:rPr lang="en-US" sz="1400" dirty="0" err="1">
                <a:latin typeface="Century Gothic" panose="020B0502020202020204" pitchFamily="34" charset="0"/>
              </a:rPr>
              <a:t>train:test</a:t>
            </a:r>
            <a:r>
              <a:rPr lang="en-US" sz="1400" dirty="0">
                <a:latin typeface="Century Gothic" panose="020B0502020202020204" pitchFamily="34" charset="0"/>
              </a:rPr>
              <a:t> split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347FEF3-240C-C5DD-BE6D-4CE9679F087B}"/>
              </a:ext>
            </a:extLst>
          </p:cNvPr>
          <p:cNvCxnSpPr>
            <a:cxnSpLocks/>
          </p:cNvCxnSpPr>
          <p:nvPr/>
        </p:nvCxnSpPr>
        <p:spPr>
          <a:xfrm>
            <a:off x="4493548" y="4737779"/>
            <a:ext cx="858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ontent Placeholder 2">
            <a:extLst>
              <a:ext uri="{FF2B5EF4-FFF2-40B4-BE49-F238E27FC236}">
                <a16:creationId xmlns:a16="http://schemas.microsoft.com/office/drawing/2014/main" id="{669FBB5B-9BC6-8893-5BBF-2E973A80C704}"/>
              </a:ext>
            </a:extLst>
          </p:cNvPr>
          <p:cNvSpPr txBox="1">
            <a:spLocks/>
          </p:cNvSpPr>
          <p:nvPr/>
        </p:nvSpPr>
        <p:spPr>
          <a:xfrm>
            <a:off x="2746819" y="5562619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Predict survival </a:t>
            </a:r>
            <a:r>
              <a:rPr lang="en-US" sz="14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WITHOUT</a:t>
            </a:r>
            <a:r>
              <a:rPr lang="en-US" sz="1400" b="1" dirty="0">
                <a:latin typeface="Century Gothic" panose="020B0502020202020204" pitchFamily="34" charset="0"/>
              </a:rPr>
              <a:t> </a:t>
            </a:r>
            <a:r>
              <a:rPr lang="en-US" sz="1400" dirty="0" err="1">
                <a:latin typeface="Century Gothic" panose="020B0502020202020204" pitchFamily="34" charset="0"/>
              </a:rPr>
              <a:t>train:test</a:t>
            </a:r>
            <a:r>
              <a:rPr lang="en-US" sz="1400" dirty="0">
                <a:latin typeface="Century Gothic" panose="020B0502020202020204" pitchFamily="34" charset="0"/>
              </a:rPr>
              <a:t> split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C4BBF0E-C2E1-529E-44B3-A839989F0F49}"/>
              </a:ext>
            </a:extLst>
          </p:cNvPr>
          <p:cNvCxnSpPr>
            <a:cxnSpLocks/>
          </p:cNvCxnSpPr>
          <p:nvPr/>
        </p:nvCxnSpPr>
        <p:spPr>
          <a:xfrm>
            <a:off x="4521378" y="5904835"/>
            <a:ext cx="85874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Content Placeholder 2">
            <a:extLst>
              <a:ext uri="{FF2B5EF4-FFF2-40B4-BE49-F238E27FC236}">
                <a16:creationId xmlns:a16="http://schemas.microsoft.com/office/drawing/2014/main" id="{0FE281D4-3889-4245-75CB-097151530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579" y="718720"/>
            <a:ext cx="4310270" cy="1421733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1500" dirty="0">
                <a:latin typeface="Century Gothic" panose="020B0502020202020204" pitchFamily="34" charset="0"/>
              </a:rPr>
              <a:t>Dataset: </a:t>
            </a:r>
            <a:r>
              <a:rPr lang="en-US" sz="1500" b="1" dirty="0">
                <a:latin typeface="Century Gothic" panose="020B0502020202020204" pitchFamily="34" charset="0"/>
              </a:rPr>
              <a:t>GSE89093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Monozygotic twins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One healthy | One EC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Future EC data </a:t>
            </a:r>
            <a:r>
              <a:rPr lang="en-US" sz="1500" b="1" dirty="0">
                <a:latin typeface="Century Gothic" panose="020B0502020202020204" pitchFamily="34" charset="0"/>
              </a:rPr>
              <a:t>N = 40</a:t>
            </a:r>
          </a:p>
          <a:p>
            <a:r>
              <a:rPr lang="en-US" sz="1500" b="1" dirty="0">
                <a:latin typeface="Century Gothic" panose="020B0502020202020204" pitchFamily="34" charset="0"/>
              </a:rPr>
              <a:t>Tissue</a:t>
            </a:r>
            <a:r>
              <a:rPr lang="en-US" sz="1500" dirty="0">
                <a:latin typeface="Century Gothic" panose="020B0502020202020204" pitchFamily="34" charset="0"/>
              </a:rPr>
              <a:t>: Peripheral blood</a:t>
            </a:r>
          </a:p>
        </p:txBody>
      </p:sp>
    </p:spTree>
    <p:extLst>
      <p:ext uri="{BB962C8B-B14F-4D97-AF65-F5344CB8AC3E}">
        <p14:creationId xmlns:p14="http://schemas.microsoft.com/office/powerpoint/2010/main" val="3430756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DD5358-4D5D-9208-F830-A7CBB9359E33}"/>
              </a:ext>
            </a:extLst>
          </p:cNvPr>
          <p:cNvSpPr txBox="1"/>
          <p:nvPr/>
        </p:nvSpPr>
        <p:spPr>
          <a:xfrm>
            <a:off x="2915575" y="6452092"/>
            <a:ext cx="21660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NO</a:t>
            </a:r>
            <a:r>
              <a:rPr lang="en-US" b="1" dirty="0"/>
              <a:t> </a:t>
            </a:r>
            <a:r>
              <a:rPr lang="en-US" b="1" dirty="0" err="1"/>
              <a:t>train:test</a:t>
            </a:r>
            <a:r>
              <a:rPr lang="en-US" b="1" dirty="0"/>
              <a:t> split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CCA1A-E89E-3ED3-02B9-9813C5B19AAB}"/>
              </a:ext>
            </a:extLst>
          </p:cNvPr>
          <p:cNvSpPr txBox="1"/>
          <p:nvPr/>
        </p:nvSpPr>
        <p:spPr>
          <a:xfrm>
            <a:off x="8090629" y="6452092"/>
            <a:ext cx="1785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 err="1"/>
              <a:t>Train:test</a:t>
            </a:r>
            <a:r>
              <a:rPr lang="en-US" b="1" dirty="0"/>
              <a:t> split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A7BB4-852B-CC98-9FB7-3AB01B5FE49F}"/>
              </a:ext>
            </a:extLst>
          </p:cNvPr>
          <p:cNvSpPr txBox="1"/>
          <p:nvPr/>
        </p:nvSpPr>
        <p:spPr>
          <a:xfrm>
            <a:off x="106190" y="1327863"/>
            <a:ext cx="192375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entury Gothic" panose="020B0502020202020204" pitchFamily="34" charset="0"/>
              </a:rPr>
              <a:t>15 selected CpGs (146 significant only)</a:t>
            </a: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endParaRPr lang="en-US" sz="1400" b="1" dirty="0">
              <a:latin typeface="Century Gothic" panose="020B0502020202020204" pitchFamily="34" charset="0"/>
            </a:endParaRPr>
          </a:p>
          <a:p>
            <a:r>
              <a:rPr lang="en-US" sz="1400" b="1" dirty="0">
                <a:latin typeface="Century Gothic" panose="020B0502020202020204" pitchFamily="34" charset="0"/>
              </a:rPr>
              <a:t>9 selected CpGs (512 all </a:t>
            </a:r>
            <a:r>
              <a:rPr lang="en-US" sz="1400" b="1" dirty="0" err="1">
                <a:latin typeface="Century Gothic" panose="020B0502020202020204" pitchFamily="34" charset="0"/>
              </a:rPr>
              <a:t>PhenoAge</a:t>
            </a:r>
            <a:r>
              <a:rPr lang="en-US" sz="1400" b="1" dirty="0"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12" name="Picture 11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D5D358C0-08F2-1F71-3455-EB18F7EC59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270" y="158078"/>
            <a:ext cx="3640337" cy="2978458"/>
          </a:xfrm>
          <a:prstGeom prst="rect">
            <a:avLst/>
          </a:prstGeom>
        </p:spPr>
      </p:pic>
      <p:pic>
        <p:nvPicPr>
          <p:cNvPr id="17" name="Picture 16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86324721-7C58-ECAB-449E-514592230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6348" y="158077"/>
            <a:ext cx="3640338" cy="2978459"/>
          </a:xfrm>
          <a:prstGeom prst="rect">
            <a:avLst/>
          </a:prstGeom>
        </p:spPr>
      </p:pic>
      <p:pic>
        <p:nvPicPr>
          <p:cNvPr id="19" name="Picture 18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0126D8B2-A04F-6864-D0BA-B6B1B1318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8442" y="3400482"/>
            <a:ext cx="3640338" cy="2978458"/>
          </a:xfrm>
          <a:prstGeom prst="rect">
            <a:avLst/>
          </a:prstGeom>
        </p:spPr>
      </p:pic>
      <p:pic>
        <p:nvPicPr>
          <p:cNvPr id="23" name="Picture 22" descr="A graph of a number of patients&#10;&#10;Description automatically generated with medium confidence">
            <a:extLst>
              <a:ext uri="{FF2B5EF4-FFF2-40B4-BE49-F238E27FC236}">
                <a16:creationId xmlns:a16="http://schemas.microsoft.com/office/drawing/2014/main" id="{CA4ADCAA-BF84-72BD-B55A-F2E0737368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3268" y="3400481"/>
            <a:ext cx="3640339" cy="2978459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709F61E-5BB3-2635-61BE-4AEFE9892699}"/>
              </a:ext>
            </a:extLst>
          </p:cNvPr>
          <p:cNvCxnSpPr/>
          <p:nvPr/>
        </p:nvCxnSpPr>
        <p:spPr>
          <a:xfrm>
            <a:off x="6510528" y="0"/>
            <a:ext cx="0" cy="6858000"/>
          </a:xfrm>
          <a:prstGeom prst="line">
            <a:avLst/>
          </a:prstGeom>
          <a:ln w="190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4324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Unable to Cluster Samples using </a:t>
            </a:r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PhenoAge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CpGs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5AF8151-698F-5719-6A32-D2D0E0631D64}"/>
              </a:ext>
            </a:extLst>
          </p:cNvPr>
          <p:cNvSpPr txBox="1"/>
          <p:nvPr/>
        </p:nvSpPr>
        <p:spPr>
          <a:xfrm>
            <a:off x="2069066" y="5682384"/>
            <a:ext cx="1609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PCA</a:t>
            </a:r>
            <a:endParaRPr lang="en-US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898E7F-467B-A015-AFD7-412BA7E81677}"/>
              </a:ext>
            </a:extLst>
          </p:cNvPr>
          <p:cNvSpPr txBox="1"/>
          <p:nvPr/>
        </p:nvSpPr>
        <p:spPr>
          <a:xfrm>
            <a:off x="8149301" y="5682384"/>
            <a:ext cx="1609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UMAP</a:t>
            </a:r>
            <a:endParaRPr lang="en-US" b="1" dirty="0"/>
          </a:p>
        </p:txBody>
      </p:sp>
      <p:pic>
        <p:nvPicPr>
          <p:cNvPr id="6" name="Picture 5" descr="A diagram of red and blue dots&#10;&#10;Description automatically generated">
            <a:extLst>
              <a:ext uri="{FF2B5EF4-FFF2-40B4-BE49-F238E27FC236}">
                <a16:creationId xmlns:a16="http://schemas.microsoft.com/office/drawing/2014/main" id="{5DC57BCF-B1D9-BACA-406D-544D1FC0C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117" y="1690687"/>
            <a:ext cx="5722883" cy="3815255"/>
          </a:xfrm>
          <a:prstGeom prst="rect">
            <a:avLst/>
          </a:prstGeom>
        </p:spPr>
      </p:pic>
      <p:pic>
        <p:nvPicPr>
          <p:cNvPr id="11" name="Picture 10" descr="A diagram of a number of dots&#10;&#10;Description automatically generated">
            <a:extLst>
              <a:ext uri="{FF2B5EF4-FFF2-40B4-BE49-F238E27FC236}">
                <a16:creationId xmlns:a16="http://schemas.microsoft.com/office/drawing/2014/main" id="{54C759B9-AEA4-4C94-73FB-CFABB7024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9841" y="1690687"/>
            <a:ext cx="5722883" cy="38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42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Goals for this Project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19803"/>
          </a:xfrm>
        </p:spPr>
        <p:txBody>
          <a:bodyPr anchor="ctr">
            <a:normAutofit fontScale="92500" lnSpcReduction="20000"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Compiling accurate metadata (identified 1,384 samples)</a:t>
            </a:r>
            <a:endParaRPr lang="en-US" sz="2000" b="1" dirty="0">
              <a:solidFill>
                <a:srgbClr val="FF0000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Predict EC (diagnosis) from Infinium HM450/850 – (450k – 850k CpGs, respectively)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Predict Future EC from Infinium HM450/850 (survival analysis)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Identify CpGs associated with EC prediction – functional analysis 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Create an </a:t>
            </a:r>
            <a:r>
              <a:rPr lang="en-US" sz="2000" b="1" dirty="0" err="1">
                <a:latin typeface="Century Gothic" panose="020B0502020202020204" pitchFamily="34" charset="0"/>
              </a:rPr>
              <a:t>EpiScore</a:t>
            </a:r>
            <a:endParaRPr lang="en-US" sz="2000" b="1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Correlate with (single-cell)transcriptomics, proteomics, and genome organization (ATAC/Hi-C)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21298F-3A5D-18C5-0095-FE0CE682A8FE}"/>
              </a:ext>
            </a:extLst>
          </p:cNvPr>
          <p:cNvSpPr txBox="1"/>
          <p:nvPr/>
        </p:nvSpPr>
        <p:spPr>
          <a:xfrm>
            <a:off x="7846622" y="1798514"/>
            <a:ext cx="44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✅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7D99B-0D10-1ACF-757F-1AD1BB7EC253}"/>
              </a:ext>
            </a:extLst>
          </p:cNvPr>
          <p:cNvSpPr txBox="1"/>
          <p:nvPr/>
        </p:nvSpPr>
        <p:spPr>
          <a:xfrm>
            <a:off x="10635343" y="2461551"/>
            <a:ext cx="44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✅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687D59-AF44-0617-D6FC-B9B27057783B}"/>
              </a:ext>
            </a:extLst>
          </p:cNvPr>
          <p:cNvSpPr txBox="1"/>
          <p:nvPr/>
        </p:nvSpPr>
        <p:spPr>
          <a:xfrm>
            <a:off x="8749144" y="3774339"/>
            <a:ext cx="44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✅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7A16CB-A93E-E630-EC20-42499B9BBF64}"/>
              </a:ext>
            </a:extLst>
          </p:cNvPr>
          <p:cNvSpPr txBox="1"/>
          <p:nvPr/>
        </p:nvSpPr>
        <p:spPr>
          <a:xfrm>
            <a:off x="8143504" y="3112202"/>
            <a:ext cx="4423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⏳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F8E6AF-0EEB-9447-76DE-D8ED5F342906}"/>
              </a:ext>
            </a:extLst>
          </p:cNvPr>
          <p:cNvSpPr txBox="1"/>
          <p:nvPr/>
        </p:nvSpPr>
        <p:spPr>
          <a:xfrm>
            <a:off x="3435862" y="4487351"/>
            <a:ext cx="44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❌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B22DB6-4295-9DBE-0E8F-8AB4EF067374}"/>
              </a:ext>
            </a:extLst>
          </p:cNvPr>
          <p:cNvSpPr txBox="1"/>
          <p:nvPr/>
        </p:nvSpPr>
        <p:spPr>
          <a:xfrm>
            <a:off x="2583875" y="5371006"/>
            <a:ext cx="4423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entury Gothic" panose="020B0502020202020204" pitchFamily="34" charset="0"/>
              </a:rPr>
              <a:t>❌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066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PhenoAge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can </a:t>
            </a:r>
            <a:r>
              <a:rPr lang="en-US" sz="32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Predict Future EC in TCGA-UCEC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CD0E-EC1A-E568-3CA7-49DD65F00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 err="1">
                <a:latin typeface="Century Gothic" panose="020B0502020202020204" pitchFamily="34" charset="0"/>
              </a:rPr>
              <a:t>PhenoAge</a:t>
            </a:r>
            <a:r>
              <a:rPr lang="en-US" sz="1500" dirty="0">
                <a:latin typeface="Century Gothic" panose="020B0502020202020204" pitchFamily="34" charset="0"/>
              </a:rPr>
              <a:t> does </a:t>
            </a:r>
            <a:r>
              <a:rPr lang="en-US" sz="15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sz="1500" b="1" dirty="0">
                <a:latin typeface="Century Gothic" panose="020B0502020202020204" pitchFamily="34" charset="0"/>
              </a:rPr>
              <a:t> </a:t>
            </a:r>
            <a:r>
              <a:rPr lang="en-US" sz="1500" dirty="0">
                <a:latin typeface="Century Gothic" panose="020B0502020202020204" pitchFamily="34" charset="0"/>
              </a:rPr>
              <a:t>correlate with future EC in TCGA-UCEC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Likely due to differences in tissue source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b="1" dirty="0">
                <a:latin typeface="Century Gothic" panose="020B0502020202020204" pitchFamily="34" charset="0"/>
              </a:rPr>
              <a:t>GSE89093</a:t>
            </a:r>
            <a:r>
              <a:rPr lang="en-US" sz="1500" dirty="0">
                <a:latin typeface="Century Gothic" panose="020B0502020202020204" pitchFamily="34" charset="0"/>
              </a:rPr>
              <a:t> is </a:t>
            </a:r>
            <a:r>
              <a:rPr lang="en-US" sz="1500" b="1" dirty="0">
                <a:latin typeface="Century Gothic" panose="020B0502020202020204" pitchFamily="34" charset="0"/>
              </a:rPr>
              <a:t>peripheral blood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Future EC </a:t>
            </a:r>
            <a:r>
              <a:rPr lang="en-US" sz="1500" b="1" dirty="0">
                <a:latin typeface="Century Gothic" panose="020B0502020202020204" pitchFamily="34" charset="0"/>
              </a:rPr>
              <a:t>TCGA</a:t>
            </a:r>
            <a:r>
              <a:rPr lang="en-US" sz="1500" dirty="0">
                <a:latin typeface="Century Gothic" panose="020B0502020202020204" pitchFamily="34" charset="0"/>
              </a:rPr>
              <a:t> samples (N=92) </a:t>
            </a:r>
            <a:r>
              <a:rPr lang="en-US" sz="1500" b="1" dirty="0">
                <a:latin typeface="Century Gothic" panose="020B0502020202020204" pitchFamily="34" charset="0"/>
              </a:rPr>
              <a:t>did not report biopsy site </a:t>
            </a:r>
            <a:r>
              <a:rPr lang="en-US" sz="1500" dirty="0">
                <a:latin typeface="Century Gothic" panose="020B0502020202020204" pitchFamily="34" charset="0"/>
              </a:rPr>
              <a:t>(likely tumor) </a:t>
            </a:r>
          </a:p>
        </p:txBody>
      </p:sp>
      <p:pic>
        <p:nvPicPr>
          <p:cNvPr id="7" name="Picture 6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DFF75AFE-E1D2-B59D-CA9D-62B28783D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7808" y="1923626"/>
            <a:ext cx="5985992" cy="3990662"/>
          </a:xfrm>
          <a:prstGeom prst="rect">
            <a:avLst/>
          </a:prstGeom>
        </p:spPr>
      </p:pic>
      <p:pic>
        <p:nvPicPr>
          <p:cNvPr id="12" name="Picture 11" descr="A graph showing the number of black dots&#10;&#10;Description automatically generated with medium confidence">
            <a:extLst>
              <a:ext uri="{FF2B5EF4-FFF2-40B4-BE49-F238E27FC236}">
                <a16:creationId xmlns:a16="http://schemas.microsoft.com/office/drawing/2014/main" id="{A74F5F24-8D5F-9100-3D06-5ED04D9681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5908" y="1949026"/>
            <a:ext cx="5909792" cy="393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8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4: Functional Analysis</a:t>
            </a:r>
          </a:p>
        </p:txBody>
      </p:sp>
    </p:spTree>
    <p:extLst>
      <p:ext uri="{BB962C8B-B14F-4D97-AF65-F5344CB8AC3E}">
        <p14:creationId xmlns:p14="http://schemas.microsoft.com/office/powerpoint/2010/main" val="2177792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Ontology Enrichment using Penalized Cox Models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9E6D3-0055-02FF-6D43-9843E3821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Significant probes (146) didn’t lead to any enrichment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Selected 15 non-zero probes using a penalized Cox Proportional Hazards model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BP, MF, CC (ALL)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b="1" dirty="0">
                <a:latin typeface="Century Gothic" panose="020B0502020202020204" pitchFamily="34" charset="0"/>
              </a:rPr>
              <a:t>NO</a:t>
            </a:r>
            <a:r>
              <a:rPr lang="en-US" sz="1500" dirty="0">
                <a:latin typeface="Century Gothic" panose="020B0502020202020204" pitchFamily="34" charset="0"/>
              </a:rPr>
              <a:t> reactome enrichment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endParaRPr lang="en-US" sz="1500" dirty="0">
              <a:latin typeface="Century Gothic" panose="020B0502020202020204" pitchFamily="34" charset="0"/>
            </a:endParaRPr>
          </a:p>
        </p:txBody>
      </p:sp>
      <p:pic>
        <p:nvPicPr>
          <p:cNvPr id="7" name="Picture 6" descr="A graph of a number of different types of synthetic process&#10;&#10;Description automatically generated with medium confidence">
            <a:extLst>
              <a:ext uri="{FF2B5EF4-FFF2-40B4-BE49-F238E27FC236}">
                <a16:creationId xmlns:a16="http://schemas.microsoft.com/office/drawing/2014/main" id="{8F7FAA08-0DC8-7A83-8692-79871C564A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328" y="1611093"/>
            <a:ext cx="6211614" cy="482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3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PPI Network (STRING)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5CD0E-EC1A-E568-3CA7-49DD65F00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310270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146 significant probes | 180 genes</a:t>
            </a:r>
          </a:p>
          <a:p>
            <a:endParaRPr lang="en-US" sz="1500" dirty="0">
              <a:latin typeface="Century Gothic" panose="020B0502020202020204" pitchFamily="34" charset="0"/>
            </a:endParaRPr>
          </a:p>
          <a:p>
            <a:r>
              <a:rPr lang="en-US" sz="1500" dirty="0">
                <a:latin typeface="Century Gothic" panose="020B0502020202020204" pitchFamily="34" charset="0"/>
              </a:rPr>
              <a:t>High confidence (interaction score &gt; 0.7)</a:t>
            </a:r>
          </a:p>
        </p:txBody>
      </p:sp>
      <p:pic>
        <p:nvPicPr>
          <p:cNvPr id="10" name="Picture 9" descr="A network of colorful circles and lines&#10;&#10;Description automatically generated">
            <a:extLst>
              <a:ext uri="{FF2B5EF4-FFF2-40B4-BE49-F238E27FC236}">
                <a16:creationId xmlns:a16="http://schemas.microsoft.com/office/drawing/2014/main" id="{574C92D9-D7C0-BD56-0046-E8AAFE4B47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35" t="26250"/>
          <a:stretch/>
        </p:blipFill>
        <p:spPr>
          <a:xfrm>
            <a:off x="5562601" y="671511"/>
            <a:ext cx="6629399" cy="63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650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oup of circles with text&#10;&#10;Description automatically generated">
            <a:extLst>
              <a:ext uri="{FF2B5EF4-FFF2-40B4-BE49-F238E27FC236}">
                <a16:creationId xmlns:a16="http://schemas.microsoft.com/office/drawing/2014/main" id="{78602EA7-1CDC-4988-6270-8A8DEFB798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337"/>
          <a:stretch/>
        </p:blipFill>
        <p:spPr>
          <a:xfrm>
            <a:off x="2019809" y="37071"/>
            <a:ext cx="8152382" cy="6910809"/>
          </a:xfrm>
          <a:prstGeom prst="rect">
            <a:avLst/>
          </a:prstGeom>
        </p:spPr>
      </p:pic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ame 11">
            <a:extLst>
              <a:ext uri="{FF2B5EF4-FFF2-40B4-BE49-F238E27FC236}">
                <a16:creationId xmlns:a16="http://schemas.microsoft.com/office/drawing/2014/main" id="{B02F4583-609C-3A14-52E0-1DE925A7CCE9}"/>
              </a:ext>
            </a:extLst>
          </p:cNvPr>
          <p:cNvSpPr/>
          <p:nvPr/>
        </p:nvSpPr>
        <p:spPr>
          <a:xfrm>
            <a:off x="2260161" y="987984"/>
            <a:ext cx="2245462" cy="2226129"/>
          </a:xfrm>
          <a:prstGeom prst="frame">
            <a:avLst>
              <a:gd name="adj1" fmla="val 2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967CB-1118-7C07-756D-31A4DEEBE356}"/>
              </a:ext>
            </a:extLst>
          </p:cNvPr>
          <p:cNvSpPr txBox="1"/>
          <p:nvPr/>
        </p:nvSpPr>
        <p:spPr>
          <a:xfrm>
            <a:off x="2578113" y="341653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Proteasome System</a:t>
            </a:r>
            <a:endParaRPr lang="en-US" b="1" dirty="0"/>
          </a:p>
        </p:txBody>
      </p:sp>
      <p:sp>
        <p:nvSpPr>
          <p:cNvPr id="14" name="Frame 13">
            <a:extLst>
              <a:ext uri="{FF2B5EF4-FFF2-40B4-BE49-F238E27FC236}">
                <a16:creationId xmlns:a16="http://schemas.microsoft.com/office/drawing/2014/main" id="{05D3DAEE-CEF4-40A5-1FE2-43D07D059356}"/>
              </a:ext>
            </a:extLst>
          </p:cNvPr>
          <p:cNvSpPr/>
          <p:nvPr/>
        </p:nvSpPr>
        <p:spPr>
          <a:xfrm>
            <a:off x="5279288" y="3429000"/>
            <a:ext cx="2178787" cy="1362075"/>
          </a:xfrm>
          <a:prstGeom prst="frame">
            <a:avLst>
              <a:gd name="adj1" fmla="val 261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88FCCD-EFA8-410F-538C-D312095A6DAC}"/>
              </a:ext>
            </a:extLst>
          </p:cNvPr>
          <p:cNvSpPr txBox="1"/>
          <p:nvPr/>
        </p:nvSpPr>
        <p:spPr>
          <a:xfrm>
            <a:off x="5587799" y="2782669"/>
            <a:ext cx="15617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Cell-cycle Regulation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93D7E5-FEE8-1941-EC8B-336649F054EE}"/>
              </a:ext>
            </a:extLst>
          </p:cNvPr>
          <p:cNvSpPr txBox="1"/>
          <p:nvPr/>
        </p:nvSpPr>
        <p:spPr>
          <a:xfrm>
            <a:off x="650604" y="1223885"/>
            <a:ext cx="160955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Mitophagy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Inhibiting it derails mitochondrial homeostasis in cancer (HCC)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Yao </a:t>
            </a:r>
            <a:r>
              <a:rPr lang="en-US" sz="1200" i="1" dirty="0">
                <a:latin typeface="Century Gothic" panose="020B0502020202020204" pitchFamily="34" charset="0"/>
              </a:rPr>
              <a:t>et al.</a:t>
            </a:r>
            <a:r>
              <a:rPr lang="en-US" sz="1200" dirty="0">
                <a:latin typeface="Century Gothic" panose="020B0502020202020204" pitchFamily="34" charset="0"/>
              </a:rPr>
              <a:t>, 2022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A2DCAC-0F32-7F0E-06BE-55254B3726E7}"/>
              </a:ext>
            </a:extLst>
          </p:cNvPr>
          <p:cNvSpPr txBox="1"/>
          <p:nvPr/>
        </p:nvSpPr>
        <p:spPr>
          <a:xfrm>
            <a:off x="3447535" y="3429000"/>
            <a:ext cx="183175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CDK2 regulates G1-S transition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CCNE1 (Cyclin E1) –endometrial and ovarian cancers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latin typeface="Century Gothic" panose="020B0502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Century Gothic" panose="020B0502020202020204" pitchFamily="34" charset="0"/>
              </a:rPr>
              <a:t>House et al., 2025</a:t>
            </a:r>
          </a:p>
        </p:txBody>
      </p:sp>
    </p:spTree>
    <p:extLst>
      <p:ext uri="{BB962C8B-B14F-4D97-AF65-F5344CB8AC3E}">
        <p14:creationId xmlns:p14="http://schemas.microsoft.com/office/powerpoint/2010/main" val="398629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Proteasome Genes Expression (GSE263434 | N=283)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diagram of a variety of colored boxes&#10;&#10;Description automatically generated with medium confidence">
            <a:extLst>
              <a:ext uri="{FF2B5EF4-FFF2-40B4-BE49-F238E27FC236}">
                <a16:creationId xmlns:a16="http://schemas.microsoft.com/office/drawing/2014/main" id="{69419AC2-F84F-1726-A480-A3F91D5C8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71" y="1491403"/>
            <a:ext cx="10102457" cy="4705125"/>
          </a:xfrm>
          <a:prstGeom prst="rect">
            <a:avLst/>
          </a:prstGeom>
        </p:spPr>
      </p:pic>
      <p:sp>
        <p:nvSpPr>
          <p:cNvPr id="19" name="Frame 18">
            <a:extLst>
              <a:ext uri="{FF2B5EF4-FFF2-40B4-BE49-F238E27FC236}">
                <a16:creationId xmlns:a16="http://schemas.microsoft.com/office/drawing/2014/main" id="{4AAEAD7A-2574-70DA-647C-3B19DE032A25}"/>
              </a:ext>
            </a:extLst>
          </p:cNvPr>
          <p:cNvSpPr/>
          <p:nvPr/>
        </p:nvSpPr>
        <p:spPr>
          <a:xfrm>
            <a:off x="6240162" y="1491403"/>
            <a:ext cx="5424616" cy="2573970"/>
          </a:xfrm>
          <a:prstGeom prst="frame">
            <a:avLst>
              <a:gd name="adj1" fmla="val 193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64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Cell Cycle Genes Expression (GSE263434 | N=283)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81329A82-8F18-962A-ABEE-450CAB51A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771" y="1491403"/>
            <a:ext cx="10102457" cy="4705125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58CD3AE2-ABCE-1C35-AB23-168266ABDFCE}"/>
              </a:ext>
            </a:extLst>
          </p:cNvPr>
          <p:cNvSpPr/>
          <p:nvPr/>
        </p:nvSpPr>
        <p:spPr>
          <a:xfrm>
            <a:off x="6240162" y="1491403"/>
            <a:ext cx="5424616" cy="2573970"/>
          </a:xfrm>
          <a:prstGeom prst="frame">
            <a:avLst>
              <a:gd name="adj1" fmla="val 1939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735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Psuedotime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+ ADCYAP1 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 - TCGA)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C4C3B6EE-87C3-4EAA-02F6-EC547A42D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2765" y="1690688"/>
            <a:ext cx="6826469" cy="39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Psuedotime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+ ADCYAP1 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 - TCGA)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6F360D7A-6670-8F24-8C86-030777C479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29" y="1690688"/>
            <a:ext cx="11198942" cy="3919630"/>
          </a:xfrm>
          <a:prstGeom prst="rect">
            <a:avLst/>
          </a:prstGeom>
        </p:spPr>
      </p:pic>
      <p:sp>
        <p:nvSpPr>
          <p:cNvPr id="10" name="Frame 9">
            <a:extLst>
              <a:ext uri="{FF2B5EF4-FFF2-40B4-BE49-F238E27FC236}">
                <a16:creationId xmlns:a16="http://schemas.microsoft.com/office/drawing/2014/main" id="{9C9B4E8E-257A-C46C-5E50-6C0B36989277}"/>
              </a:ext>
            </a:extLst>
          </p:cNvPr>
          <p:cNvSpPr/>
          <p:nvPr/>
        </p:nvSpPr>
        <p:spPr>
          <a:xfrm rot="20087089">
            <a:off x="4371016" y="2186028"/>
            <a:ext cx="844952" cy="2745570"/>
          </a:xfrm>
          <a:prstGeom prst="frame">
            <a:avLst>
              <a:gd name="adj1" fmla="val 2911"/>
            </a:avLst>
          </a:prstGeom>
          <a:solidFill>
            <a:srgbClr val="EF67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Frame 10">
            <a:extLst>
              <a:ext uri="{FF2B5EF4-FFF2-40B4-BE49-F238E27FC236}">
                <a16:creationId xmlns:a16="http://schemas.microsoft.com/office/drawing/2014/main" id="{98EF3798-0D4A-11D9-7307-2DD280DB0A38}"/>
              </a:ext>
            </a:extLst>
          </p:cNvPr>
          <p:cNvSpPr/>
          <p:nvPr/>
        </p:nvSpPr>
        <p:spPr>
          <a:xfrm rot="14274546">
            <a:off x="1491111" y="1846856"/>
            <a:ext cx="692577" cy="2489135"/>
          </a:xfrm>
          <a:prstGeom prst="frame">
            <a:avLst>
              <a:gd name="adj1" fmla="val 2911"/>
            </a:avLst>
          </a:prstGeom>
          <a:solidFill>
            <a:srgbClr val="8FAA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78EF3D-8E13-18D9-AB18-AE88029C8EA4}"/>
              </a:ext>
            </a:extLst>
          </p:cNvPr>
          <p:cNvSpPr txBox="1"/>
          <p:nvPr/>
        </p:nvSpPr>
        <p:spPr>
          <a:xfrm rot="19686242">
            <a:off x="116925" y="2352507"/>
            <a:ext cx="2686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Endometroid Adenocarcinoma </a:t>
            </a:r>
            <a:endParaRPr lang="en-US" sz="14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1EC8CB-25BB-5DD7-4F48-FB66612FBEBB}"/>
              </a:ext>
            </a:extLst>
          </p:cNvPr>
          <p:cNvSpPr txBox="1"/>
          <p:nvPr/>
        </p:nvSpPr>
        <p:spPr>
          <a:xfrm rot="3898450">
            <a:off x="3894160" y="3241274"/>
            <a:ext cx="2803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Serous Cystadenocarcinoma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111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Mean Methylation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+ ADCYAP1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8118F3E-0078-CDBC-5F07-BB416E19E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30" b="20975"/>
          <a:stretch/>
        </p:blipFill>
        <p:spPr>
          <a:xfrm>
            <a:off x="239085" y="2027468"/>
            <a:ext cx="11713828" cy="2803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94986-BA90-713C-9FC9-FDE0DB037417}"/>
              </a:ext>
            </a:extLst>
          </p:cNvPr>
          <p:cNvSpPr txBox="1"/>
          <p:nvPr/>
        </p:nvSpPr>
        <p:spPr>
          <a:xfrm>
            <a:off x="2849636" y="5312345"/>
            <a:ext cx="649272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Mean methylation of </a:t>
            </a:r>
            <a:r>
              <a:rPr lang="en-US" sz="1400" i="1" dirty="0">
                <a:latin typeface="Century Gothic" panose="020B0502020202020204" pitchFamily="34" charset="0"/>
              </a:rPr>
              <a:t>HAND2 </a:t>
            </a:r>
            <a:r>
              <a:rPr lang="en-US" sz="1400" dirty="0">
                <a:latin typeface="Century Gothic" panose="020B0502020202020204" pitchFamily="34" charset="0"/>
              </a:rPr>
              <a:t>and</a:t>
            </a:r>
            <a:r>
              <a:rPr lang="en-US" sz="1400" i="1" dirty="0">
                <a:latin typeface="Century Gothic" panose="020B0502020202020204" pitchFamily="34" charset="0"/>
              </a:rPr>
              <a:t> ADCYAP1 </a:t>
            </a:r>
            <a:r>
              <a:rPr lang="en-US" sz="1400" dirty="0">
                <a:latin typeface="Century Gothic" panose="020B0502020202020204" pitchFamily="34" charset="0"/>
              </a:rPr>
              <a:t>is </a:t>
            </a:r>
            <a:r>
              <a:rPr lang="en-US" sz="1400" b="1" dirty="0">
                <a:latin typeface="Century Gothic" panose="020B0502020202020204" pitchFamily="34" charset="0"/>
              </a:rPr>
              <a:t>lower</a:t>
            </a:r>
            <a:r>
              <a:rPr lang="en-US" sz="1400" dirty="0">
                <a:latin typeface="Century Gothic" panose="020B0502020202020204" pitchFamily="34" charset="0"/>
              </a:rPr>
              <a:t> in serous carcinomas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23590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Recap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 up of a text&#10;&#10;Description automatically generated">
            <a:extLst>
              <a:ext uri="{FF2B5EF4-FFF2-40B4-BE49-F238E27FC236}">
                <a16:creationId xmlns:a16="http://schemas.microsoft.com/office/drawing/2014/main" id="{0947E66F-1663-7266-3C75-F8420F9D4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4" y="1481650"/>
            <a:ext cx="7772400" cy="133546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37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3429000"/>
            <a:ext cx="10759633" cy="2411908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Methylation at the genes they identified doesn’t work.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2 genes: </a:t>
            </a:r>
            <a:r>
              <a:rPr lang="en-US" sz="2000" b="1" i="1" dirty="0">
                <a:latin typeface="Century Gothic" panose="020B0502020202020204" pitchFamily="34" charset="0"/>
              </a:rPr>
              <a:t>HAND2</a:t>
            </a:r>
            <a:r>
              <a:rPr lang="en-US" sz="2000" dirty="0">
                <a:latin typeface="Century Gothic" panose="020B0502020202020204" pitchFamily="34" charset="0"/>
              </a:rPr>
              <a:t> and </a:t>
            </a:r>
            <a:r>
              <a:rPr lang="en-US" sz="2000" b="1" i="1" dirty="0">
                <a:latin typeface="Century Gothic" panose="020B0502020202020204" pitchFamily="34" charset="0"/>
              </a:rPr>
              <a:t>ADCYAP1</a:t>
            </a:r>
            <a:r>
              <a:rPr lang="en-US" sz="2000" dirty="0">
                <a:latin typeface="Century Gothic" panose="020B0502020202020204" pitchFamily="34" charset="0"/>
              </a:rPr>
              <a:t>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</p:txBody>
      </p:sp>
      <p:pic>
        <p:nvPicPr>
          <p:cNvPr id="1026" name="Picture 2" descr="Face Palm Meme Sticker">
            <a:extLst>
              <a:ext uri="{FF2B5EF4-FFF2-40B4-BE49-F238E27FC236}">
                <a16:creationId xmlns:a16="http://schemas.microsoft.com/office/drawing/2014/main" id="{328EB07D-A1FE-23E4-3971-1BACA5797A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6389" l="1667" r="95278">
                        <a14:foregroundMark x1="20278" y1="77778" x2="7778" y2="80556"/>
                        <a14:foregroundMark x1="7778" y1="80556" x2="1944" y2="85833"/>
                        <a14:foregroundMark x1="32222" y1="93056" x2="75833" y2="93333"/>
                        <a14:foregroundMark x1="75833" y1="93333" x2="91944" y2="75556"/>
                        <a14:foregroundMark x1="91944" y1="75556" x2="92222" y2="74722"/>
                        <a14:foregroundMark x1="94444" y1="78611" x2="94444" y2="89722"/>
                        <a14:foregroundMark x1="94444" y1="89722" x2="85000" y2="96389"/>
                        <a14:foregroundMark x1="85000" y1="96389" x2="82500" y2="93611"/>
                        <a14:foregroundMark x1="95278" y1="77778" x2="95278" y2="847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225" b="18119"/>
          <a:stretch/>
        </p:blipFill>
        <p:spPr bwMode="auto">
          <a:xfrm>
            <a:off x="10199275" y="5132094"/>
            <a:ext cx="2004300" cy="1750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979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5 &amp; 6: </a:t>
            </a:r>
            <a:r>
              <a:rPr lang="en-US" sz="3200" b="1" dirty="0" err="1">
                <a:solidFill>
                  <a:schemeClr val="bg1"/>
                </a:solidFill>
                <a:latin typeface="Century Gothic" panose="020B0502020202020204" pitchFamily="34" charset="0"/>
              </a:rPr>
              <a:t>EpiScore</a:t>
            </a:r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 &amp; Multi-modal Analysis</a:t>
            </a:r>
          </a:p>
        </p:txBody>
      </p:sp>
    </p:spTree>
    <p:extLst>
      <p:ext uri="{BB962C8B-B14F-4D97-AF65-F5344CB8AC3E}">
        <p14:creationId xmlns:p14="http://schemas.microsoft.com/office/powerpoint/2010/main" val="3097433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Goal 5 &amp; 6 Incomplete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0220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Did not identify any new CpG (set) that could be used to predict future EC.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 err="1">
                <a:latin typeface="Century Gothic" panose="020B0502020202020204" pitchFamily="34" charset="0"/>
              </a:rPr>
              <a:t>PhenoAge</a:t>
            </a:r>
            <a:r>
              <a:rPr lang="en-US" sz="2000" dirty="0">
                <a:latin typeface="Century Gothic" panose="020B0502020202020204" pitchFamily="34" charset="0"/>
              </a:rPr>
              <a:t> is already published.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Did not extend the analysis to other modalities due to lack of success in goal 3. </a:t>
            </a:r>
          </a:p>
        </p:txBody>
      </p:sp>
    </p:spTree>
    <p:extLst>
      <p:ext uri="{BB962C8B-B14F-4D97-AF65-F5344CB8AC3E}">
        <p14:creationId xmlns:p14="http://schemas.microsoft.com/office/powerpoint/2010/main" val="3566158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Possible Future Analysis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3D0FE39-9ACC-143B-2DA6-D0F7FF254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348" y="1312355"/>
            <a:ext cx="8131304" cy="5262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C44B8-0273-0248-7AF6-388FFACA2EBD}"/>
              </a:ext>
            </a:extLst>
          </p:cNvPr>
          <p:cNvSpPr txBox="1"/>
          <p:nvPr/>
        </p:nvSpPr>
        <p:spPr>
          <a:xfrm>
            <a:off x="5180124" y="6551216"/>
            <a:ext cx="183175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Century Gothic" panose="020B0502020202020204" pitchFamily="34" charset="0"/>
              </a:rPr>
              <a:t>Li </a:t>
            </a:r>
            <a:r>
              <a:rPr lang="en-US" sz="1200" i="1" dirty="0">
                <a:latin typeface="Century Gothic" panose="020B0502020202020204" pitchFamily="34" charset="0"/>
              </a:rPr>
              <a:t>et al</a:t>
            </a:r>
            <a:r>
              <a:rPr lang="en-US" sz="1200" dirty="0">
                <a:latin typeface="Century Gothic" panose="020B0502020202020204" pitchFamily="34" charset="0"/>
              </a:rPr>
              <a:t>., 2025</a:t>
            </a:r>
          </a:p>
        </p:txBody>
      </p:sp>
    </p:spTree>
    <p:extLst>
      <p:ext uri="{BB962C8B-B14F-4D97-AF65-F5344CB8AC3E}">
        <p14:creationId xmlns:p14="http://schemas.microsoft.com/office/powerpoint/2010/main" val="39903037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6B8-8946-3173-37C0-18C9B8F5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Thanks for Listening!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23E09-8D8E-59F3-AB3A-D46D2F4EC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Happy to answer any questions :)</a:t>
            </a:r>
          </a:p>
        </p:txBody>
      </p:sp>
      <p:pic>
        <p:nvPicPr>
          <p:cNvPr id="6148" name="Picture 4" descr="Sad_Cat_Thumbs_Up - Discord Emoji">
            <a:extLst>
              <a:ext uri="{FF2B5EF4-FFF2-40B4-BE49-F238E27FC236}">
                <a16:creationId xmlns:a16="http://schemas.microsoft.com/office/drawing/2014/main" id="{BBA4DEA0-FB50-39A5-A767-A57C6D32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5270482"/>
            <a:ext cx="1682187" cy="15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71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References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0220"/>
          </a:xfrm>
        </p:spPr>
        <p:txBody>
          <a:bodyPr anchor="t">
            <a:normAutofit/>
          </a:bodyPr>
          <a:lstStyle/>
          <a:p>
            <a:r>
              <a:rPr lang="en-US" sz="1200" dirty="0">
                <a:latin typeface="Century Gothic" panose="020B0502020202020204" pitchFamily="34" charset="0"/>
              </a:rPr>
              <a:t>Yao, J., Wang, J., Xu, Y., Guo, Q., Sun, Y., Liu, J., Li, S., Guo, Y., &amp; Wei, L. (2022). CDK9 inhibition blocks the initiation of PINK1-PRKN-mediated mitophagy by regulating the SIRT1-FOXO3-BNIP3 axis and enhances the therapeutic effects involving mitochondrial dysfunction in hepatocellular carcinoma. </a:t>
            </a:r>
            <a:r>
              <a:rPr lang="en-US" sz="1200" i="1" dirty="0">
                <a:latin typeface="Century Gothic" panose="020B0502020202020204" pitchFamily="34" charset="0"/>
              </a:rPr>
              <a:t>Autophagy</a:t>
            </a:r>
            <a:r>
              <a:rPr lang="en-US" sz="1200" dirty="0">
                <a:latin typeface="Century Gothic" panose="020B0502020202020204" pitchFamily="34" charset="0"/>
              </a:rPr>
              <a:t>, 18(8), 1879–1897. </a:t>
            </a:r>
            <a:r>
              <a:rPr lang="en-US" sz="1200" dirty="0">
                <a:latin typeface="Century Gothic" panose="020B0502020202020204" pitchFamily="34" charset="0"/>
                <a:hlinkClick r:id="rId3"/>
              </a:rPr>
              <a:t>https://doi.org/10.1080/15548627.2021.2007027</a:t>
            </a:r>
            <a:endParaRPr lang="en-US" sz="1200" dirty="0">
              <a:latin typeface="Century Gothic" panose="020B0502020202020204" pitchFamily="34" charset="0"/>
            </a:endParaRPr>
          </a:p>
          <a:p>
            <a:r>
              <a:rPr lang="en-US" sz="1200" dirty="0" err="1">
                <a:latin typeface="Century Gothic" panose="020B0502020202020204" pitchFamily="34" charset="0"/>
              </a:rPr>
              <a:t>Multinu</a:t>
            </a:r>
            <a:r>
              <a:rPr lang="en-US" sz="1200" dirty="0">
                <a:latin typeface="Century Gothic" panose="020B0502020202020204" pitchFamily="34" charset="0"/>
              </a:rPr>
              <a:t>, F., Chen, J., Madison, J. D., Torres, M., </a:t>
            </a:r>
            <a:r>
              <a:rPr lang="en-US" sz="1200" dirty="0" err="1">
                <a:latin typeface="Century Gothic" panose="020B0502020202020204" pitchFamily="34" charset="0"/>
              </a:rPr>
              <a:t>Casarin</a:t>
            </a:r>
            <a:r>
              <a:rPr lang="en-US" sz="1200" dirty="0">
                <a:latin typeface="Century Gothic" panose="020B0502020202020204" pitchFamily="34" charset="0"/>
              </a:rPr>
              <a:t>, J., Visscher, D., Shridhar, V., </a:t>
            </a:r>
            <a:r>
              <a:rPr lang="en-US" sz="1200" dirty="0" err="1">
                <a:latin typeface="Century Gothic" panose="020B0502020202020204" pitchFamily="34" charset="0"/>
              </a:rPr>
              <a:t>Bakkum-Gamez</a:t>
            </a:r>
            <a:r>
              <a:rPr lang="en-US" sz="1200" dirty="0">
                <a:latin typeface="Century Gothic" panose="020B0502020202020204" pitchFamily="34" charset="0"/>
              </a:rPr>
              <a:t>, J., Sherman, M., </a:t>
            </a:r>
            <a:r>
              <a:rPr lang="en-US" sz="1200" dirty="0" err="1">
                <a:latin typeface="Century Gothic" panose="020B0502020202020204" pitchFamily="34" charset="0"/>
              </a:rPr>
              <a:t>Wentzensen</a:t>
            </a:r>
            <a:r>
              <a:rPr lang="en-US" sz="1200" dirty="0">
                <a:latin typeface="Century Gothic" panose="020B0502020202020204" pitchFamily="34" charset="0"/>
              </a:rPr>
              <a:t>, N., </a:t>
            </a:r>
            <a:r>
              <a:rPr lang="en-US" sz="1200" dirty="0" err="1">
                <a:latin typeface="Century Gothic" panose="020B0502020202020204" pitchFamily="34" charset="0"/>
              </a:rPr>
              <a:t>Mariani</a:t>
            </a:r>
            <a:r>
              <a:rPr lang="en-US" sz="1200" dirty="0">
                <a:latin typeface="Century Gothic" panose="020B0502020202020204" pitchFamily="34" charset="0"/>
              </a:rPr>
              <a:t>, A., &amp; Walther-Antonio, M. (2020). Analysis of DNA methylation in endometrial biopsies to predict risk of endometrial cancer. </a:t>
            </a:r>
            <a:r>
              <a:rPr lang="en-US" sz="1200" i="1" dirty="0">
                <a:latin typeface="Century Gothic" panose="020B0502020202020204" pitchFamily="34" charset="0"/>
              </a:rPr>
              <a:t>Gynecologic oncology</a:t>
            </a:r>
            <a:r>
              <a:rPr lang="en-US" sz="1200" dirty="0">
                <a:latin typeface="Century Gothic" panose="020B0502020202020204" pitchFamily="34" charset="0"/>
              </a:rPr>
              <a:t>, 156(3), 682–688. </a:t>
            </a:r>
            <a:r>
              <a:rPr lang="en-US" sz="1200" dirty="0">
                <a:latin typeface="Century Gothic" panose="020B0502020202020204" pitchFamily="34" charset="0"/>
                <a:hlinkClick r:id="rId4"/>
              </a:rPr>
              <a:t>https://doi.org/10.1016/j.ygyno.2019.12.023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House, N. C., Brown, V. E., Chen, M., Yuan, L., Moore, S. L., Guo, J., Choi, Y. J., </a:t>
            </a:r>
            <a:r>
              <a:rPr lang="en-US" sz="1200" dirty="0" err="1">
                <a:latin typeface="Century Gothic" panose="020B0502020202020204" pitchFamily="34" charset="0"/>
              </a:rPr>
              <a:t>Muthuswamy</a:t>
            </a:r>
            <a:r>
              <a:rPr lang="en-US" sz="1200" dirty="0">
                <a:latin typeface="Century Gothic" panose="020B0502020202020204" pitchFamily="34" charset="0"/>
              </a:rPr>
              <a:t>, L., </a:t>
            </a:r>
            <a:r>
              <a:rPr lang="en-US" sz="1200" dirty="0" err="1">
                <a:latin typeface="Century Gothic" panose="020B0502020202020204" pitchFamily="34" charset="0"/>
              </a:rPr>
              <a:t>Ribich</a:t>
            </a:r>
            <a:r>
              <a:rPr lang="en-US" sz="1200" dirty="0">
                <a:latin typeface="Century Gothic" panose="020B0502020202020204" pitchFamily="34" charset="0"/>
              </a:rPr>
              <a:t>, S., Ramsden, P., &amp; </a:t>
            </a:r>
            <a:r>
              <a:rPr lang="en-US" sz="1200" dirty="0" err="1">
                <a:latin typeface="Century Gothic" panose="020B0502020202020204" pitchFamily="34" charset="0"/>
              </a:rPr>
              <a:t>Faia</a:t>
            </a:r>
            <a:r>
              <a:rPr lang="en-US" sz="1200" dirty="0">
                <a:latin typeface="Century Gothic" panose="020B0502020202020204" pitchFamily="34" charset="0"/>
              </a:rPr>
              <a:t>, K. L. (2025). Profiling the Activity of the Potent and Highly Selective CDK2 Inhibitor BLU-222 Reveals Determinants of Response in CCNE1-Aberrant Ovarian and Endometrial Tumors. </a:t>
            </a:r>
            <a:r>
              <a:rPr lang="en-US" sz="1200" i="1" dirty="0">
                <a:latin typeface="Century Gothic" panose="020B0502020202020204" pitchFamily="34" charset="0"/>
              </a:rPr>
              <a:t>Cancer research</a:t>
            </a:r>
            <a:r>
              <a:rPr lang="en-US" sz="1200" dirty="0">
                <a:latin typeface="Century Gothic" panose="020B0502020202020204" pitchFamily="34" charset="0"/>
              </a:rPr>
              <a:t>, 85(7), 1297–1309. </a:t>
            </a:r>
            <a:r>
              <a:rPr lang="en-US" sz="1200" dirty="0">
                <a:latin typeface="Century Gothic" panose="020B0502020202020204" pitchFamily="34" charset="0"/>
                <a:hlinkClick r:id="rId5"/>
              </a:rPr>
              <a:t>https://doi.org/10.1158/0008-5472.CAN-24-2360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  <a:p>
            <a:r>
              <a:rPr lang="en-US" sz="1200" dirty="0">
                <a:latin typeface="Century Gothic" panose="020B0502020202020204" pitchFamily="34" charset="0"/>
              </a:rPr>
              <a:t>Li, M., Xia, Z., Wang, R., Xi, M., &amp; Hou, M. (2025). Unveiling DNA methylation: early diagnosis, risk assessment, and therapy for endometrial cancer. </a:t>
            </a:r>
            <a:r>
              <a:rPr lang="en-US" sz="1200" i="1" dirty="0">
                <a:latin typeface="Century Gothic" panose="020B0502020202020204" pitchFamily="34" charset="0"/>
              </a:rPr>
              <a:t>Frontiers in oncology</a:t>
            </a:r>
            <a:r>
              <a:rPr lang="en-US" sz="1200" dirty="0">
                <a:latin typeface="Century Gothic" panose="020B0502020202020204" pitchFamily="34" charset="0"/>
              </a:rPr>
              <a:t>, 14, 1455255. </a:t>
            </a:r>
            <a:r>
              <a:rPr lang="en-US" sz="1200" dirty="0">
                <a:latin typeface="Century Gothic" panose="020B0502020202020204" pitchFamily="34" charset="0"/>
                <a:hlinkClick r:id="rId6"/>
              </a:rPr>
              <a:t>https://doi.org/10.3389/fonc.2024.1455255</a:t>
            </a:r>
            <a:r>
              <a:rPr lang="en-US" sz="1200" dirty="0">
                <a:latin typeface="Century Gothic" panose="020B0502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396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20898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Ensemble Method for Feature Selection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2C1FE9F-AAA5-0F6B-BE33-D0DC9C08D19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4310270" cy="4150220"/>
              </a:xfrm>
            </p:spPr>
            <p:txBody>
              <a:bodyPr anchor="t">
                <a:noAutofit/>
              </a:bodyPr>
              <a:lstStyle/>
              <a:p>
                <a:r>
                  <a:rPr lang="en-US" sz="1500" dirty="0">
                    <a:latin typeface="Century Gothic" panose="020B0502020202020204" pitchFamily="34" charset="0"/>
                  </a:rPr>
                  <a:t>Dataset: </a:t>
                </a:r>
                <a:r>
                  <a:rPr lang="en-US" sz="1500" b="1" dirty="0">
                    <a:latin typeface="Century Gothic" panose="020B0502020202020204" pitchFamily="34" charset="0"/>
                  </a:rPr>
                  <a:t>GSE89093</a:t>
                </a:r>
              </a:p>
              <a:p>
                <a:pPr lvl="1"/>
                <a:r>
                  <a:rPr lang="en-US" sz="1500" dirty="0">
                    <a:latin typeface="Century Gothic" panose="020B0502020202020204" pitchFamily="34" charset="0"/>
                  </a:rPr>
                  <a:t>Monozygotic twins</a:t>
                </a:r>
              </a:p>
              <a:p>
                <a:pPr lvl="1"/>
                <a:r>
                  <a:rPr lang="en-US" sz="1500" dirty="0">
                    <a:latin typeface="Century Gothic" panose="020B0502020202020204" pitchFamily="34" charset="0"/>
                  </a:rPr>
                  <a:t>One healthy | One EC</a:t>
                </a:r>
                <a:br>
                  <a:rPr lang="en-US" sz="1500" dirty="0">
                    <a:latin typeface="Century Gothic" panose="020B0502020202020204" pitchFamily="34" charset="0"/>
                  </a:rPr>
                </a:br>
                <a:endParaRPr lang="en-US" sz="1500" dirty="0">
                  <a:latin typeface="Century Gothic" panose="020B0502020202020204" pitchFamily="34" charset="0"/>
                </a:endParaRPr>
              </a:p>
              <a:p>
                <a:r>
                  <a:rPr lang="en-US" sz="1500" dirty="0">
                    <a:latin typeface="Century Gothic" panose="020B0502020202020204" pitchFamily="34" charset="0"/>
                  </a:rPr>
                  <a:t>Elastic-net non-zero coefficients</a:t>
                </a:r>
              </a:p>
              <a:p>
                <a:endParaRPr lang="en-US" sz="1500" dirty="0">
                  <a:latin typeface="Century Gothic" panose="020B0502020202020204" pitchFamily="34" charset="0"/>
                </a:endParaRPr>
              </a:p>
              <a:p>
                <a:r>
                  <a:rPr lang="en-US" sz="1500" dirty="0">
                    <a:latin typeface="Century Gothic" panose="020B0502020202020204" pitchFamily="34" charset="0"/>
                  </a:rPr>
                  <a:t>Mean importance-filtered features from Random Forest</a:t>
                </a:r>
              </a:p>
              <a:p>
                <a:endParaRPr lang="en-US" sz="1500" dirty="0">
                  <a:latin typeface="Century Gothic" panose="020B0502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6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1500" dirty="0">
                    <a:latin typeface="Century Gothic" panose="020B0502020202020204" pitchFamily="34" charset="0"/>
                  </a:rPr>
                  <a:t> </a:t>
                </a:r>
                <a:r>
                  <a:rPr lang="en-US" sz="1500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p &gt; 0.05</a:t>
                </a:r>
                <a:r>
                  <a:rPr lang="en-US" sz="1500" dirty="0">
                    <a:latin typeface="Century Gothic" panose="020B0502020202020204" pitchFamily="34" charset="0"/>
                  </a:rPr>
                  <a:t> for logistic regression</a:t>
                </a:r>
              </a:p>
              <a:p>
                <a:endParaRPr lang="en-US" sz="1500" dirty="0">
                  <a:latin typeface="Century Gothic" panose="020B0502020202020204" pitchFamily="34" charset="0"/>
                </a:endParaRPr>
              </a:p>
              <a:p>
                <a:r>
                  <a:rPr lang="en-US" sz="1500" dirty="0">
                    <a:latin typeface="Century Gothic" panose="020B0502020202020204" pitchFamily="34" charset="0"/>
                  </a:rPr>
                  <a:t>Nothing interesting turned up</a:t>
                </a:r>
                <a:endParaRPr lang="en-US" sz="1500" b="1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D2C1FE9F-AAA5-0F6B-BE33-D0DC9C08D1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4310270" cy="4150220"/>
              </a:xfrm>
              <a:blipFill>
                <a:blip r:embed="rId3"/>
                <a:stretch>
                  <a:fillRect l="-882" t="-6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6ADD5358-4D5D-9208-F830-A7CBB9359E33}"/>
              </a:ext>
            </a:extLst>
          </p:cNvPr>
          <p:cNvSpPr txBox="1"/>
          <p:nvPr/>
        </p:nvSpPr>
        <p:spPr>
          <a:xfrm>
            <a:off x="5857603" y="5313716"/>
            <a:ext cx="133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Century Gothic" panose="020B0502020202020204" pitchFamily="34" charset="0"/>
              </a:rPr>
              <a:t>ADCYAP1</a:t>
            </a:r>
            <a:endParaRPr lang="en-US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2CCA1A-E89E-3ED3-02B9-9813C5B19AAB}"/>
              </a:ext>
            </a:extLst>
          </p:cNvPr>
          <p:cNvSpPr txBox="1"/>
          <p:nvPr/>
        </p:nvSpPr>
        <p:spPr>
          <a:xfrm>
            <a:off x="9606018" y="5313716"/>
            <a:ext cx="1334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latin typeface="Century Gothic" panose="020B0502020202020204" pitchFamily="34" charset="0"/>
              </a:rPr>
              <a:t>HAND2</a:t>
            </a:r>
            <a:endParaRPr lang="en-US" b="1" dirty="0"/>
          </a:p>
        </p:txBody>
      </p:sp>
      <p:pic>
        <p:nvPicPr>
          <p:cNvPr id="6" name="Picture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4BF030C-6F22-47F4-9C3F-5F84E7C20C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279" y="1364941"/>
            <a:ext cx="6255088" cy="469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486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Survival Analysis 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aph of a distribution of the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3AFAB077-D5DF-6085-E6C7-BB2BD8799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1910" y="80963"/>
            <a:ext cx="3219450" cy="3219450"/>
          </a:xfrm>
          <a:prstGeom prst="rect">
            <a:avLst/>
          </a:prstGeom>
        </p:spPr>
      </p:pic>
      <p:pic>
        <p:nvPicPr>
          <p:cNvPr id="13" name="Picture 12" descr="A diagram of a distribution of concordance index&#10;&#10;Description automatically generated">
            <a:extLst>
              <a:ext uri="{FF2B5EF4-FFF2-40B4-BE49-F238E27FC236}">
                <a16:creationId xmlns:a16="http://schemas.microsoft.com/office/drawing/2014/main" id="{55F55038-700D-4F0D-43EC-B5D8C4ECD4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2096" y="3638550"/>
            <a:ext cx="3219450" cy="3219450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16E438C-FD8C-1CE7-CD27-1A440851FC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555604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Bootstraps: 100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A more flexible model produced larger values of CI.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There’s a non-linear relationship between survival and DNAm.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Switched to non-linear </a:t>
            </a:r>
            <a:r>
              <a:rPr lang="en-US" sz="1500" b="1" dirty="0">
                <a:latin typeface="Century Gothic" panose="020B0502020202020204" pitchFamily="34" charset="0"/>
              </a:rPr>
              <a:t>random survival forest </a:t>
            </a:r>
            <a:r>
              <a:rPr lang="en-US" sz="1500" dirty="0">
                <a:latin typeface="Century Gothic" panose="020B0502020202020204" pitchFamily="34" charset="0"/>
              </a:rPr>
              <a:t>(RSF).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Tried the following with all CpGs: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Ridge with both </a:t>
            </a:r>
            <a:r>
              <a:rPr lang="en-US" sz="1500" i="1" dirty="0">
                <a:latin typeface="Century Gothic" panose="020B0502020202020204" pitchFamily="34" charset="0"/>
              </a:rPr>
              <a:t>ADCYAP1 </a:t>
            </a:r>
            <a:r>
              <a:rPr lang="en-US" sz="1500" dirty="0">
                <a:latin typeface="Century Gothic" panose="020B0502020202020204" pitchFamily="34" charset="0"/>
              </a:rPr>
              <a:t>and </a:t>
            </a:r>
            <a:r>
              <a:rPr lang="en-US" sz="1500" i="1" dirty="0">
                <a:latin typeface="Century Gothic" panose="020B0502020202020204" pitchFamily="34" charset="0"/>
              </a:rPr>
              <a:t>HAND2.</a:t>
            </a:r>
            <a:endParaRPr lang="en-US" sz="1500" dirty="0">
              <a:latin typeface="Century Gothic" panose="020B0502020202020204" pitchFamily="34" charset="0"/>
            </a:endParaRP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RSF with </a:t>
            </a:r>
            <a:r>
              <a:rPr lang="en-US" sz="1500" i="1" dirty="0">
                <a:latin typeface="Century Gothic" panose="020B0502020202020204" pitchFamily="34" charset="0"/>
              </a:rPr>
              <a:t>ADCYAP1 </a:t>
            </a:r>
            <a:r>
              <a:rPr lang="en-US" sz="1500" dirty="0">
                <a:latin typeface="Century Gothic" panose="020B0502020202020204" pitchFamily="34" charset="0"/>
              </a:rPr>
              <a:t>and </a:t>
            </a:r>
            <a:r>
              <a:rPr lang="en-US" sz="1500" i="1" dirty="0">
                <a:latin typeface="Century Gothic" panose="020B0502020202020204" pitchFamily="34" charset="0"/>
              </a:rPr>
              <a:t>HAND2</a:t>
            </a:r>
            <a:r>
              <a:rPr lang="en-US" sz="1500" dirty="0">
                <a:latin typeface="Century Gothic" panose="020B0502020202020204" pitchFamily="34" charset="0"/>
              </a:rPr>
              <a:t> individually.</a:t>
            </a:r>
          </a:p>
          <a:p>
            <a:pPr lvl="1"/>
            <a:r>
              <a:rPr lang="en-US" sz="1500" dirty="0">
                <a:latin typeface="Century Gothic" panose="020B0502020202020204" pitchFamily="34" charset="0"/>
              </a:rPr>
              <a:t>RSF with both </a:t>
            </a:r>
            <a:r>
              <a:rPr lang="en-US" sz="1500" i="1" dirty="0">
                <a:latin typeface="Century Gothic" panose="020B0502020202020204" pitchFamily="34" charset="0"/>
              </a:rPr>
              <a:t>ADCYAP1 </a:t>
            </a:r>
            <a:r>
              <a:rPr lang="en-US" sz="1500" dirty="0">
                <a:latin typeface="Century Gothic" panose="020B0502020202020204" pitchFamily="34" charset="0"/>
              </a:rPr>
              <a:t>and </a:t>
            </a:r>
            <a:r>
              <a:rPr lang="en-US" sz="1500" i="1" dirty="0">
                <a:latin typeface="Century Gothic" panose="020B0502020202020204" pitchFamily="34" charset="0"/>
              </a:rPr>
              <a:t>HAND2.</a:t>
            </a:r>
            <a:endParaRPr lang="en-US" sz="1500" dirty="0">
              <a:latin typeface="Century Gothic" panose="020B0502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7C92EF-6C71-6FEA-1F9A-94C0E6B1838D}"/>
              </a:ext>
            </a:extLst>
          </p:cNvPr>
          <p:cNvSpPr txBox="1"/>
          <p:nvPr/>
        </p:nvSpPr>
        <p:spPr>
          <a:xfrm>
            <a:off x="5822353" y="1367522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ADCYAP1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Elastic-net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72CC9E-EFE4-102B-B931-903E718C50B3}"/>
              </a:ext>
            </a:extLst>
          </p:cNvPr>
          <p:cNvSpPr txBox="1"/>
          <p:nvPr/>
        </p:nvSpPr>
        <p:spPr>
          <a:xfrm>
            <a:off x="5822352" y="4925109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ADCYAP1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Ridge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264365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Survival Analysis (Future EC)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7C92EF-6C71-6FEA-1F9A-94C0E6B1838D}"/>
              </a:ext>
            </a:extLst>
          </p:cNvPr>
          <p:cNvSpPr txBox="1"/>
          <p:nvPr/>
        </p:nvSpPr>
        <p:spPr>
          <a:xfrm>
            <a:off x="3218024" y="5225043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ADCYAP1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  <a:r>
              <a:rPr lang="en-US" sz="1800" b="1" dirty="0">
                <a:latin typeface="Century Gothic" panose="020B0502020202020204" pitchFamily="34" charset="0"/>
              </a:rPr>
              <a:t>RSF</a:t>
            </a:r>
            <a:endParaRPr 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BA01FCB-2C67-2937-C600-FD116D4BBEA3}"/>
              </a:ext>
            </a:extLst>
          </p:cNvPr>
          <p:cNvSpPr txBox="1"/>
          <p:nvPr/>
        </p:nvSpPr>
        <p:spPr>
          <a:xfrm>
            <a:off x="7270492" y="5225043"/>
            <a:ext cx="16095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latin typeface="Century Gothic" panose="020B0502020202020204" pitchFamily="34" charset="0"/>
              </a:rPr>
              <a:t>HAND2</a:t>
            </a:r>
            <a:r>
              <a:rPr lang="en-US" sz="1800" dirty="0">
                <a:latin typeface="Century Gothic" panose="020B0502020202020204" pitchFamily="34" charset="0"/>
              </a:rPr>
              <a:t> </a:t>
            </a:r>
          </a:p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RSF</a:t>
            </a:r>
            <a:endParaRPr lang="en-US" b="1" dirty="0"/>
          </a:p>
        </p:txBody>
      </p:sp>
      <p:pic>
        <p:nvPicPr>
          <p:cNvPr id="6" name="Picture 5" descr="A diagram of a distribution of concordance index&#10;&#10;Description automatically generated">
            <a:extLst>
              <a:ext uri="{FF2B5EF4-FFF2-40B4-BE49-F238E27FC236}">
                <a16:creationId xmlns:a16="http://schemas.microsoft.com/office/drawing/2014/main" id="{1EC98A9F-553E-DCCD-E793-5FE5CF0B8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375" y="1740573"/>
            <a:ext cx="3376854" cy="3376854"/>
          </a:xfrm>
          <a:prstGeom prst="rect">
            <a:avLst/>
          </a:prstGeom>
        </p:spPr>
      </p:pic>
      <p:pic>
        <p:nvPicPr>
          <p:cNvPr id="8" name="Picture 7" descr="A diagram of a distribution of a number of objects&#10;&#10;Description automatically generated">
            <a:extLst>
              <a:ext uri="{FF2B5EF4-FFF2-40B4-BE49-F238E27FC236}">
                <a16:creationId xmlns:a16="http://schemas.microsoft.com/office/drawing/2014/main" id="{8749830C-07B9-57AC-076A-C965E95949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8394" y="1690688"/>
            <a:ext cx="3376855" cy="337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22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Psuedotime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 - TCGA)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dots in a white background&#10;&#10;Description automatically generated">
            <a:extLst>
              <a:ext uri="{FF2B5EF4-FFF2-40B4-BE49-F238E27FC236}">
                <a16:creationId xmlns:a16="http://schemas.microsoft.com/office/drawing/2014/main" id="{2F20FFA2-3DA1-453D-B7A9-1AC14C22DB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" y="1860549"/>
            <a:ext cx="5734050" cy="3344863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340CCF93-66AE-1930-55A0-2B7ECC15A7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860548"/>
            <a:ext cx="5734051" cy="334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98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Recap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50220"/>
          </a:xfrm>
        </p:spPr>
        <p:txBody>
          <a:bodyPr anchor="t">
            <a:no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Cleaned up the data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Built the following (</a:t>
            </a:r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rPr>
              <a:t>bootstrapped</a:t>
            </a:r>
            <a:r>
              <a:rPr lang="en-US" sz="2000" dirty="0">
                <a:latin typeface="Century Gothic" panose="020B0502020202020204" pitchFamily="34" charset="0"/>
              </a:rPr>
              <a:t>) models: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Penalized Cox proportional hazards model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Random Survival Forests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Random Forest Classifiers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Penalized Logistic Regression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Differential expression analysis ( ~ Death * Overall Survival)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Feature engineering using weighted sums of CpGs x genes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Methylation and RNA-seq based </a:t>
            </a:r>
            <a:r>
              <a:rPr lang="en-US" sz="2000" dirty="0" err="1">
                <a:latin typeface="Century Gothic" panose="020B0502020202020204" pitchFamily="34" charset="0"/>
              </a:rPr>
              <a:t>psuedotime</a:t>
            </a:r>
            <a:r>
              <a:rPr lang="en-US" sz="2000" dirty="0">
                <a:latin typeface="Century Gothic" panose="020B0502020202020204" pitchFamily="34" charset="0"/>
              </a:rPr>
              <a:t> analysis</a:t>
            </a:r>
          </a:p>
          <a:p>
            <a:r>
              <a:rPr lang="en-US" sz="2000" dirty="0">
                <a:latin typeface="Century Gothic" panose="020B0502020202020204" pitchFamily="34" charset="0"/>
              </a:rPr>
              <a:t>Projecting the total methylation along with </a:t>
            </a:r>
            <a:r>
              <a:rPr lang="en-US" sz="2000" dirty="0" err="1">
                <a:latin typeface="Century Gothic" panose="020B0502020202020204" pitchFamily="34" charset="0"/>
              </a:rPr>
              <a:t>psuedotime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95413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Psuedotime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 - TCGA)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diagram&#10;&#10;Description automatically generated">
            <a:extLst>
              <a:ext uri="{FF2B5EF4-FFF2-40B4-BE49-F238E27FC236}">
                <a16:creationId xmlns:a16="http://schemas.microsoft.com/office/drawing/2014/main" id="{75CB3B2A-64D0-6685-00B4-F55E4DD88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43" y="1690688"/>
            <a:ext cx="11647714" cy="4076700"/>
          </a:xfrm>
          <a:prstGeom prst="rect">
            <a:avLst/>
          </a:prstGeom>
        </p:spPr>
      </p:pic>
      <p:sp>
        <p:nvSpPr>
          <p:cNvPr id="7" name="Frame 6">
            <a:extLst>
              <a:ext uri="{FF2B5EF4-FFF2-40B4-BE49-F238E27FC236}">
                <a16:creationId xmlns:a16="http://schemas.microsoft.com/office/drawing/2014/main" id="{3DA80075-216A-9927-586F-1D57FC9D4E30}"/>
              </a:ext>
            </a:extLst>
          </p:cNvPr>
          <p:cNvSpPr/>
          <p:nvPr/>
        </p:nvSpPr>
        <p:spPr>
          <a:xfrm>
            <a:off x="4907666" y="1794076"/>
            <a:ext cx="844952" cy="3973312"/>
          </a:xfrm>
          <a:prstGeom prst="frame">
            <a:avLst>
              <a:gd name="adj1" fmla="val 2911"/>
            </a:avLst>
          </a:prstGeom>
          <a:solidFill>
            <a:srgbClr val="EF67E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ame 8">
            <a:extLst>
              <a:ext uri="{FF2B5EF4-FFF2-40B4-BE49-F238E27FC236}">
                <a16:creationId xmlns:a16="http://schemas.microsoft.com/office/drawing/2014/main" id="{2AECE606-7C67-AD57-331C-708BFB25C578}"/>
              </a:ext>
            </a:extLst>
          </p:cNvPr>
          <p:cNvSpPr/>
          <p:nvPr/>
        </p:nvSpPr>
        <p:spPr>
          <a:xfrm rot="18217777">
            <a:off x="1319412" y="2665108"/>
            <a:ext cx="692577" cy="2489135"/>
          </a:xfrm>
          <a:prstGeom prst="frame">
            <a:avLst>
              <a:gd name="adj1" fmla="val 2911"/>
            </a:avLst>
          </a:prstGeom>
          <a:solidFill>
            <a:srgbClr val="8FAA0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AEC3B0-2A32-C5BB-762E-519038FDEBDB}"/>
              </a:ext>
            </a:extLst>
          </p:cNvPr>
          <p:cNvSpPr txBox="1"/>
          <p:nvPr/>
        </p:nvSpPr>
        <p:spPr>
          <a:xfrm rot="2017870">
            <a:off x="657222" y="3142094"/>
            <a:ext cx="26866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Endometroid Adenocarcinoma </a:t>
            </a:r>
            <a:endParaRPr lang="en-US" sz="14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96374-9E8E-032B-1E95-BDAEDF5FD29A}"/>
              </a:ext>
            </a:extLst>
          </p:cNvPr>
          <p:cNvSpPr txBox="1"/>
          <p:nvPr/>
        </p:nvSpPr>
        <p:spPr>
          <a:xfrm rot="16200000">
            <a:off x="3351993" y="3331604"/>
            <a:ext cx="28035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Century Gothic" panose="020B0502020202020204" pitchFamily="34" charset="0"/>
              </a:rPr>
              <a:t>Serous Cystadenocarcinoma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59197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Mean Methylation (</a:t>
            </a:r>
            <a:r>
              <a:rPr lang="en-US" sz="3200" b="1" i="1" dirty="0">
                <a:solidFill>
                  <a:srgbClr val="5C0E8C"/>
                </a:solidFill>
                <a:latin typeface="Century Gothic" panose="020B0502020202020204" pitchFamily="34" charset="0"/>
              </a:rPr>
              <a:t>HAND2 + ADCYAP1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8118F3E-0078-CDBC-5F07-BB416E19E9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330" b="20975"/>
          <a:stretch/>
        </p:blipFill>
        <p:spPr>
          <a:xfrm>
            <a:off x="239085" y="2027468"/>
            <a:ext cx="11713828" cy="28030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294986-BA90-713C-9FC9-FDE0DB037417}"/>
              </a:ext>
            </a:extLst>
          </p:cNvPr>
          <p:cNvSpPr txBox="1"/>
          <p:nvPr/>
        </p:nvSpPr>
        <p:spPr>
          <a:xfrm>
            <a:off x="2849636" y="5312345"/>
            <a:ext cx="6492727" cy="30777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entury Gothic" panose="020B0502020202020204" pitchFamily="34" charset="0"/>
              </a:rPr>
              <a:t>Mean methylation of </a:t>
            </a:r>
            <a:r>
              <a:rPr lang="en-US" sz="1400" i="1" dirty="0">
                <a:latin typeface="Century Gothic" panose="020B0502020202020204" pitchFamily="34" charset="0"/>
              </a:rPr>
              <a:t>HAND2 </a:t>
            </a:r>
            <a:r>
              <a:rPr lang="en-US" sz="1400" dirty="0">
                <a:latin typeface="Century Gothic" panose="020B0502020202020204" pitchFamily="34" charset="0"/>
              </a:rPr>
              <a:t>and</a:t>
            </a:r>
            <a:r>
              <a:rPr lang="en-US" sz="1400" i="1" dirty="0">
                <a:latin typeface="Century Gothic" panose="020B0502020202020204" pitchFamily="34" charset="0"/>
              </a:rPr>
              <a:t> ADCYAP1 </a:t>
            </a:r>
            <a:r>
              <a:rPr lang="en-US" sz="1400" dirty="0">
                <a:latin typeface="Century Gothic" panose="020B0502020202020204" pitchFamily="34" charset="0"/>
              </a:rPr>
              <a:t>is </a:t>
            </a:r>
            <a:r>
              <a:rPr lang="en-US" sz="1400" b="1" dirty="0">
                <a:latin typeface="Century Gothic" panose="020B0502020202020204" pitchFamily="34" charset="0"/>
              </a:rPr>
              <a:t>lower</a:t>
            </a:r>
            <a:r>
              <a:rPr lang="en-US" sz="1400" dirty="0">
                <a:latin typeface="Century Gothic" panose="020B0502020202020204" pitchFamily="34" charset="0"/>
              </a:rPr>
              <a:t> in serous carcinomas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784436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Feature Engineering (CpG x Gene)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5189" y="2154725"/>
            <a:ext cx="2443459" cy="62379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latin typeface="Century Gothic" panose="020B0502020202020204" pitchFamily="34" charset="0"/>
              </a:rPr>
              <a:t>LM to identify probes significantly associated with gene expression (</a:t>
            </a:r>
            <a:r>
              <a:rPr lang="en-US" sz="1400" dirty="0" err="1">
                <a:latin typeface="Century Gothic" panose="020B0502020202020204" pitchFamily="34" charset="0"/>
              </a:rPr>
              <a:t>padj</a:t>
            </a:r>
            <a:r>
              <a:rPr lang="en-US" sz="1400" dirty="0">
                <a:latin typeface="Century Gothic" panose="020B0502020202020204" pitchFamily="34" charset="0"/>
              </a:rPr>
              <a:t> &lt; 0.05)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702C7-8120-DEAC-669A-460709AF85E6}"/>
              </a:ext>
            </a:extLst>
          </p:cNvPr>
          <p:cNvCxnSpPr>
            <a:cxnSpLocks/>
          </p:cNvCxnSpPr>
          <p:nvPr/>
        </p:nvCxnSpPr>
        <p:spPr>
          <a:xfrm flipH="1">
            <a:off x="3366918" y="3114531"/>
            <a:ext cx="1" cy="71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FD3B6-541F-DAC9-B25B-F6953A969CA8}"/>
              </a:ext>
            </a:extLst>
          </p:cNvPr>
          <p:cNvCxnSpPr>
            <a:cxnSpLocks/>
          </p:cNvCxnSpPr>
          <p:nvPr/>
        </p:nvCxnSpPr>
        <p:spPr>
          <a:xfrm>
            <a:off x="7523546" y="2332175"/>
            <a:ext cx="138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D68D86-9B7C-E74E-1662-92B83A9CD16A}"/>
              </a:ext>
            </a:extLst>
          </p:cNvPr>
          <p:cNvSpPr txBox="1">
            <a:spLocks/>
          </p:cNvSpPr>
          <p:nvPr/>
        </p:nvSpPr>
        <p:spPr>
          <a:xfrm>
            <a:off x="1887278" y="3853575"/>
            <a:ext cx="295927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Weighted sum of CpG x Gene expression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1DB0CD-8349-A260-395D-01EC970A7741}"/>
                  </a:ext>
                </a:extLst>
              </p:cNvPr>
              <p:cNvSpPr txBox="1"/>
              <p:nvPr/>
            </p:nvSpPr>
            <p:spPr>
              <a:xfrm>
                <a:off x="717632" y="4334038"/>
                <a:ext cx="652811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𝑣𝑎𝑙𝑢𝑒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𝐶𝑝𝐺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𝐶𝑜𝑒𝑓𝑓𝑖𝑐𝑖𝑒𝑛𝑡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𝑅𝑁𝐴𝑠𝑒𝑞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𝑣𝑎𝑙𝑢𝑒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𝐺𝑒𝑛𝑒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61DB0CD-8349-A260-395D-01EC970A7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632" y="4334038"/>
                <a:ext cx="6528114" cy="276999"/>
              </a:xfrm>
              <a:prstGeom prst="rect">
                <a:avLst/>
              </a:prstGeom>
              <a:blipFill>
                <a:blip r:embed="rId4"/>
                <a:stretch>
                  <a:fillRect t="-9091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B5DE7C9-CFAE-EEBF-B7F4-500A58E29F6A}"/>
              </a:ext>
            </a:extLst>
          </p:cNvPr>
          <p:cNvCxnSpPr>
            <a:cxnSpLocks/>
          </p:cNvCxnSpPr>
          <p:nvPr/>
        </p:nvCxnSpPr>
        <p:spPr>
          <a:xfrm flipV="1">
            <a:off x="3366917" y="4678166"/>
            <a:ext cx="0" cy="6864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591086F-0F0B-0376-728A-B9B247496878}"/>
              </a:ext>
            </a:extLst>
          </p:cNvPr>
          <p:cNvCxnSpPr>
            <a:cxnSpLocks/>
          </p:cNvCxnSpPr>
          <p:nvPr/>
        </p:nvCxnSpPr>
        <p:spPr>
          <a:xfrm flipH="1">
            <a:off x="3366917" y="5364653"/>
            <a:ext cx="41566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70EB95A-622C-788A-EAB2-DB7FCEA8920D}"/>
              </a:ext>
            </a:extLst>
          </p:cNvPr>
          <p:cNvCxnSpPr>
            <a:cxnSpLocks/>
          </p:cNvCxnSpPr>
          <p:nvPr/>
        </p:nvCxnSpPr>
        <p:spPr>
          <a:xfrm>
            <a:off x="7523546" y="2332175"/>
            <a:ext cx="0" cy="30427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EE7F4FF-9A02-A419-0DE6-FEEFF7614F24}"/>
              </a:ext>
            </a:extLst>
          </p:cNvPr>
          <p:cNvCxnSpPr>
            <a:cxnSpLocks/>
          </p:cNvCxnSpPr>
          <p:nvPr/>
        </p:nvCxnSpPr>
        <p:spPr>
          <a:xfrm>
            <a:off x="7523546" y="3164398"/>
            <a:ext cx="138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62B8EF54-78AD-1410-45B2-9D6E43149185}"/>
              </a:ext>
            </a:extLst>
          </p:cNvPr>
          <p:cNvSpPr txBox="1">
            <a:spLocks/>
          </p:cNvSpPr>
          <p:nvPr/>
        </p:nvSpPr>
        <p:spPr>
          <a:xfrm>
            <a:off x="8912508" y="2177329"/>
            <a:ext cx="1669904" cy="30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Survival analysis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1F07509-6668-C2D8-CBB1-CD2D2061E4C8}"/>
              </a:ext>
            </a:extLst>
          </p:cNvPr>
          <p:cNvSpPr txBox="1">
            <a:spLocks/>
          </p:cNvSpPr>
          <p:nvPr/>
        </p:nvSpPr>
        <p:spPr>
          <a:xfrm>
            <a:off x="8912508" y="3002294"/>
            <a:ext cx="1932972" cy="30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 err="1">
                <a:latin typeface="Century Gothic" panose="020B0502020202020204" pitchFamily="34" charset="0"/>
              </a:rPr>
              <a:t>Psuedotime</a:t>
            </a:r>
            <a:r>
              <a:rPr lang="en-US" sz="1400" dirty="0">
                <a:latin typeface="Century Gothic" panose="020B0502020202020204" pitchFamily="34" charset="0"/>
              </a:rPr>
              <a:t> analysis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08EEAB5-B246-B44C-150F-F0304A1E112A}"/>
              </a:ext>
            </a:extLst>
          </p:cNvPr>
          <p:cNvCxnSpPr>
            <a:cxnSpLocks/>
          </p:cNvCxnSpPr>
          <p:nvPr/>
        </p:nvCxnSpPr>
        <p:spPr>
          <a:xfrm>
            <a:off x="7523546" y="3896258"/>
            <a:ext cx="138896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EB94E0E6-50B4-D07F-11F0-6A4BAE6216C5}"/>
              </a:ext>
            </a:extLst>
          </p:cNvPr>
          <p:cNvSpPr txBox="1">
            <a:spLocks/>
          </p:cNvSpPr>
          <p:nvPr/>
        </p:nvSpPr>
        <p:spPr>
          <a:xfrm>
            <a:off x="8912508" y="3754062"/>
            <a:ext cx="601876" cy="3096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PCA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1225FF-653A-6874-06E7-3E2896A05CD6}"/>
              </a:ext>
            </a:extLst>
          </p:cNvPr>
          <p:cNvSpPr txBox="1"/>
          <p:nvPr/>
        </p:nvSpPr>
        <p:spPr>
          <a:xfrm>
            <a:off x="2145189" y="1698164"/>
            <a:ext cx="2443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entury Gothic" panose="020B0502020202020204" pitchFamily="34" charset="0"/>
              </a:rPr>
              <a:t>Dataset: </a:t>
            </a:r>
            <a:r>
              <a:rPr lang="en-US" sz="1800" b="1" dirty="0">
                <a:latin typeface="Century Gothic" panose="020B0502020202020204" pitchFamily="34" charset="0"/>
              </a:rPr>
              <a:t>GSE263434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11DE08-7848-23B0-4C48-663F94090796}"/>
              </a:ext>
            </a:extLst>
          </p:cNvPr>
          <p:cNvSpPr txBox="1"/>
          <p:nvPr/>
        </p:nvSpPr>
        <p:spPr>
          <a:xfrm>
            <a:off x="8390479" y="4995321"/>
            <a:ext cx="29770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Century Gothic" panose="020B0502020202020204" pitchFamily="34" charset="0"/>
              </a:rPr>
              <a:t>Spoilers</a:t>
            </a:r>
            <a:r>
              <a:rPr lang="en-US" sz="1800" dirty="0">
                <a:latin typeface="Century Gothic" panose="020B0502020202020204" pitchFamily="34" charset="0"/>
              </a:rPr>
              <a:t>: </a:t>
            </a:r>
            <a:r>
              <a:rPr lang="en-US" sz="1800" dirty="0">
                <a:solidFill>
                  <a:srgbClr val="C00000"/>
                </a:solidFill>
                <a:latin typeface="Century Gothic" panose="020B0502020202020204" pitchFamily="34" charset="0"/>
              </a:rPr>
              <a:t>nothing worked</a:t>
            </a:r>
            <a:endParaRPr lang="en-US" sz="18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332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Engineered Features Survival Analysis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diagram of a distribution of concordance index&#10;&#10;Description automatically generated">
            <a:extLst>
              <a:ext uri="{FF2B5EF4-FFF2-40B4-BE49-F238E27FC236}">
                <a16:creationId xmlns:a16="http://schemas.microsoft.com/office/drawing/2014/main" id="{3C7019EF-F169-DE10-32A0-9950E7B70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8198" y="1690688"/>
            <a:ext cx="4481512" cy="448151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892BE-E617-A0D8-A3B4-AC999775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68498"/>
            <a:ext cx="4555604" cy="4150220"/>
          </a:xfrm>
        </p:spPr>
        <p:txBody>
          <a:bodyPr anchor="t">
            <a:noAutofit/>
          </a:bodyPr>
          <a:lstStyle/>
          <a:p>
            <a:r>
              <a:rPr lang="en-US" sz="1500" dirty="0">
                <a:latin typeface="Century Gothic" panose="020B0502020202020204" pitchFamily="34" charset="0"/>
              </a:rPr>
              <a:t>Bootstraps: 100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Model:</a:t>
            </a:r>
            <a:r>
              <a:rPr lang="en-US" sz="1500" b="1" dirty="0">
                <a:latin typeface="Century Gothic" panose="020B0502020202020204" pitchFamily="34" charset="0"/>
              </a:rPr>
              <a:t> Random survival forest </a:t>
            </a:r>
            <a:r>
              <a:rPr lang="en-US" sz="1500" dirty="0">
                <a:latin typeface="Century Gothic" panose="020B0502020202020204" pitchFamily="34" charset="0"/>
              </a:rPr>
              <a:t>(RSF).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Didn’t help much.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Neither did </a:t>
            </a:r>
            <a:r>
              <a:rPr lang="en-US" sz="1500" dirty="0" err="1">
                <a:latin typeface="Century Gothic" panose="020B0502020202020204" pitchFamily="34" charset="0"/>
              </a:rPr>
              <a:t>pseudotime</a:t>
            </a:r>
            <a:r>
              <a:rPr lang="en-US" sz="1500" dirty="0">
                <a:latin typeface="Century Gothic" panose="020B0502020202020204" pitchFamily="34" charset="0"/>
              </a:rPr>
              <a:t>. </a:t>
            </a:r>
          </a:p>
          <a:p>
            <a:r>
              <a:rPr lang="en-US" sz="1500" dirty="0">
                <a:latin typeface="Century Gothic" panose="020B0502020202020204" pitchFamily="34" charset="0"/>
              </a:rPr>
              <a:t>So it was basically a waste. </a:t>
            </a:r>
          </a:p>
        </p:txBody>
      </p:sp>
    </p:spTree>
    <p:extLst>
      <p:ext uri="{BB962C8B-B14F-4D97-AF65-F5344CB8AC3E}">
        <p14:creationId xmlns:p14="http://schemas.microsoft.com/office/powerpoint/2010/main" val="10615105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Psuedotime</a:t>
            </a:r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 (Engineered Features)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diagram of a number of dots&#10;&#10;Description automatically generated with medium confidence">
            <a:extLst>
              <a:ext uri="{FF2B5EF4-FFF2-40B4-BE49-F238E27FC236}">
                <a16:creationId xmlns:a16="http://schemas.microsoft.com/office/drawing/2014/main" id="{3FE4FFF6-1B31-179C-0505-7F3A20B45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133" y="1988953"/>
            <a:ext cx="5731823" cy="3343563"/>
          </a:xfrm>
          <a:prstGeom prst="rect">
            <a:avLst/>
          </a:prstGeom>
        </p:spPr>
      </p:pic>
      <p:pic>
        <p:nvPicPr>
          <p:cNvPr id="8" name="Picture 7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E4A75C78-ECF9-E006-F4F9-A138098F0A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043" y="1988952"/>
            <a:ext cx="5731824" cy="3343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>
                <a:solidFill>
                  <a:srgbClr val="5C0E8C"/>
                </a:solidFill>
                <a:latin typeface="Century Gothic" panose="020B0502020202020204" pitchFamily="34" charset="0"/>
              </a:rPr>
              <a:t>PCA (Engineered Features)</a:t>
            </a:r>
            <a:endParaRPr lang="en-US" sz="3200" b="1" dirty="0">
              <a:solidFill>
                <a:srgbClr val="5C0E8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graph with colorful dots&#10;&#10;Description automatically generated">
            <a:extLst>
              <a:ext uri="{FF2B5EF4-FFF2-40B4-BE49-F238E27FC236}">
                <a16:creationId xmlns:a16="http://schemas.microsoft.com/office/drawing/2014/main" id="{BB507855-13BB-F5D0-A3BC-69B68270E7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9" b="16559"/>
          <a:stretch/>
        </p:blipFill>
        <p:spPr>
          <a:xfrm>
            <a:off x="294903" y="1809441"/>
            <a:ext cx="5517573" cy="3726154"/>
          </a:xfrm>
          <a:prstGeom prst="rect">
            <a:avLst/>
          </a:prstGeom>
        </p:spPr>
      </p:pic>
      <p:pic>
        <p:nvPicPr>
          <p:cNvPr id="18" name="Picture 17" descr="A graph with red and blue dots&#10;&#10;Description automatically generated">
            <a:extLst>
              <a:ext uri="{FF2B5EF4-FFF2-40B4-BE49-F238E27FC236}">
                <a16:creationId xmlns:a16="http://schemas.microsoft.com/office/drawing/2014/main" id="{BC5CC212-E61B-50C2-46EC-1FA3746B42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909" b="16559"/>
          <a:stretch/>
        </p:blipFill>
        <p:spPr>
          <a:xfrm>
            <a:off x="6379526" y="1809441"/>
            <a:ext cx="5517573" cy="37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57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1: Metadata</a:t>
            </a:r>
          </a:p>
        </p:txBody>
      </p:sp>
    </p:spTree>
    <p:extLst>
      <p:ext uri="{BB962C8B-B14F-4D97-AF65-F5344CB8AC3E}">
        <p14:creationId xmlns:p14="http://schemas.microsoft.com/office/powerpoint/2010/main" val="60893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Data Cleaning Steps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7560" y="3100870"/>
            <a:ext cx="2443459" cy="623792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1400" dirty="0">
                <a:latin typeface="Century Gothic" panose="020B0502020202020204" pitchFamily="34" charset="0"/>
              </a:rPr>
              <a:t>Metadata &amp; </a:t>
            </a:r>
            <a:r>
              <a:rPr lang="el-GR" sz="1400" dirty="0">
                <a:latin typeface="Century Gothic" panose="020B0502020202020204" pitchFamily="34" charset="0"/>
              </a:rPr>
              <a:t>β </a:t>
            </a:r>
            <a:r>
              <a:rPr lang="en-US" sz="1400" dirty="0">
                <a:latin typeface="Century Gothic" panose="020B0502020202020204" pitchFamily="34" charset="0"/>
              </a:rPr>
              <a:t>values</a:t>
            </a:r>
          </a:p>
        </p:txBody>
      </p:sp>
      <p:pic>
        <p:nvPicPr>
          <p:cNvPr id="7" name="Picture 6" descr="A close-up of a logo&#10;&#10;Description automatically generated">
            <a:extLst>
              <a:ext uri="{FF2B5EF4-FFF2-40B4-BE49-F238E27FC236}">
                <a16:creationId xmlns:a16="http://schemas.microsoft.com/office/drawing/2014/main" id="{42EECF4E-8789-ACD5-91C1-A288F6795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0228" y="1901455"/>
            <a:ext cx="2778125" cy="426857"/>
          </a:xfrm>
          <a:prstGeom prst="rect">
            <a:avLst/>
          </a:prstGeom>
        </p:spPr>
      </p:pic>
      <p:pic>
        <p:nvPicPr>
          <p:cNvPr id="1026" name="Picture 2" descr="GEO Logo">
            <a:extLst>
              <a:ext uri="{FF2B5EF4-FFF2-40B4-BE49-F238E27FC236}">
                <a16:creationId xmlns:a16="http://schemas.microsoft.com/office/drawing/2014/main" id="{A8E3BBC2-228A-A984-3A5B-A6AE1239B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054" y="1650450"/>
            <a:ext cx="1477132" cy="67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702C7-8120-DEAC-669A-460709AF85E6}"/>
              </a:ext>
            </a:extLst>
          </p:cNvPr>
          <p:cNvCxnSpPr>
            <a:stCxn id="7" idx="2"/>
          </p:cNvCxnSpPr>
          <p:nvPr/>
        </p:nvCxnSpPr>
        <p:spPr>
          <a:xfrm flipH="1">
            <a:off x="2649290" y="2328312"/>
            <a:ext cx="1" cy="71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60F53EE-AB70-5E5E-E1AD-E93E17A862C5}"/>
              </a:ext>
            </a:extLst>
          </p:cNvPr>
          <p:cNvCxnSpPr/>
          <p:nvPr/>
        </p:nvCxnSpPr>
        <p:spPr>
          <a:xfrm flipH="1">
            <a:off x="9794619" y="2328312"/>
            <a:ext cx="1" cy="71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FD3B6-541F-DAC9-B25B-F6953A969CA8}"/>
              </a:ext>
            </a:extLst>
          </p:cNvPr>
          <p:cNvCxnSpPr/>
          <p:nvPr/>
        </p:nvCxnSpPr>
        <p:spPr>
          <a:xfrm flipH="1">
            <a:off x="1940954" y="3407414"/>
            <a:ext cx="1" cy="71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80859-2A8D-3D10-821D-1764710EF7D4}"/>
              </a:ext>
            </a:extLst>
          </p:cNvPr>
          <p:cNvSpPr txBox="1">
            <a:spLocks/>
          </p:cNvSpPr>
          <p:nvPr/>
        </p:nvSpPr>
        <p:spPr>
          <a:xfrm>
            <a:off x="461315" y="4162554"/>
            <a:ext cx="295927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Clean-up metadata;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Grouped by “</a:t>
            </a:r>
            <a:r>
              <a:rPr lang="en-US" sz="1400" dirty="0" err="1">
                <a:latin typeface="Century Gothic" panose="020B0502020202020204" pitchFamily="34" charset="0"/>
              </a:rPr>
              <a:t>case_submitter_id</a:t>
            </a:r>
            <a:r>
              <a:rPr lang="en-US" sz="1400" dirty="0">
                <a:latin typeface="Century Gothic" panose="020B0502020202020204" pitchFamily="34" charset="0"/>
              </a:rPr>
              <a:t>”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03AD70-2F27-15A4-C4F7-5D3C504EB21B}"/>
              </a:ext>
            </a:extLst>
          </p:cNvPr>
          <p:cNvCxnSpPr>
            <a:cxnSpLocks/>
          </p:cNvCxnSpPr>
          <p:nvPr/>
        </p:nvCxnSpPr>
        <p:spPr>
          <a:xfrm flipH="1">
            <a:off x="3420594" y="3407414"/>
            <a:ext cx="1" cy="15983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D68D86-9B7C-E74E-1662-92B83A9CD16A}"/>
              </a:ext>
            </a:extLst>
          </p:cNvPr>
          <p:cNvSpPr txBox="1">
            <a:spLocks/>
          </p:cNvSpPr>
          <p:nvPr/>
        </p:nvSpPr>
        <p:spPr>
          <a:xfrm>
            <a:off x="1940954" y="5064370"/>
            <a:ext cx="295927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Column names changed to match “</a:t>
            </a:r>
            <a:r>
              <a:rPr lang="en-US" sz="1400" b="1" dirty="0" err="1">
                <a:latin typeface="Century Gothic" panose="020B0502020202020204" pitchFamily="34" charset="0"/>
              </a:rPr>
              <a:t>case_submitter_id</a:t>
            </a:r>
            <a:r>
              <a:rPr lang="en-US" sz="1400" dirty="0">
                <a:latin typeface="Century Gothic" panose="020B0502020202020204" pitchFamily="34" charset="0"/>
              </a:rPr>
              <a:t>”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BB31DE3-AC61-2E05-9FFC-1AB13AB896EE}"/>
              </a:ext>
            </a:extLst>
          </p:cNvPr>
          <p:cNvSpPr txBox="1">
            <a:spLocks/>
          </p:cNvSpPr>
          <p:nvPr/>
        </p:nvSpPr>
        <p:spPr>
          <a:xfrm>
            <a:off x="8572889" y="3117104"/>
            <a:ext cx="2443459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IDATs &amp; Metadata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2F24099-3895-7EE1-7C44-06D03FCDEEEF}"/>
              </a:ext>
            </a:extLst>
          </p:cNvPr>
          <p:cNvCxnSpPr>
            <a:cxnSpLocks/>
          </p:cNvCxnSpPr>
          <p:nvPr/>
        </p:nvCxnSpPr>
        <p:spPr>
          <a:xfrm>
            <a:off x="10365855" y="3407414"/>
            <a:ext cx="17169" cy="11880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A14D94A-1440-9AED-8343-B2D5E98441D0}"/>
              </a:ext>
            </a:extLst>
          </p:cNvPr>
          <p:cNvCxnSpPr>
            <a:cxnSpLocks/>
          </p:cNvCxnSpPr>
          <p:nvPr/>
        </p:nvCxnSpPr>
        <p:spPr>
          <a:xfrm flipH="1">
            <a:off x="8582287" y="3407414"/>
            <a:ext cx="608607" cy="75514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1F342D9D-8D24-F1A9-75E2-D74DD49D727C}"/>
              </a:ext>
            </a:extLst>
          </p:cNvPr>
          <p:cNvSpPr txBox="1">
            <a:spLocks/>
          </p:cNvSpPr>
          <p:nvPr/>
        </p:nvSpPr>
        <p:spPr>
          <a:xfrm>
            <a:off x="7699754" y="3543382"/>
            <a:ext cx="1571004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sesame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546DB5-73BE-80D7-9AB7-E12C6CFC7E81}"/>
              </a:ext>
            </a:extLst>
          </p:cNvPr>
          <p:cNvSpPr txBox="1">
            <a:spLocks/>
          </p:cNvSpPr>
          <p:nvPr/>
        </p:nvSpPr>
        <p:spPr>
          <a:xfrm>
            <a:off x="7390157" y="4158553"/>
            <a:ext cx="2443459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dirty="0">
                <a:latin typeface="Century Gothic" panose="020B0502020202020204" pitchFamily="34" charset="0"/>
              </a:rPr>
              <a:t>Generating </a:t>
            </a:r>
            <a:r>
              <a:rPr lang="el-GR" sz="1400" dirty="0">
                <a:latin typeface="Century Gothic" panose="020B0502020202020204" pitchFamily="34" charset="0"/>
              </a:rPr>
              <a:t>β</a:t>
            </a:r>
            <a:r>
              <a:rPr lang="en-US" sz="1400" dirty="0">
                <a:latin typeface="Century Gothic" panose="020B0502020202020204" pitchFamily="34" charset="0"/>
              </a:rPr>
              <a:t> values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2D6AB70F-156F-1C2B-414C-C578970DAC2A}"/>
              </a:ext>
            </a:extLst>
          </p:cNvPr>
          <p:cNvSpPr txBox="1">
            <a:spLocks/>
          </p:cNvSpPr>
          <p:nvPr/>
        </p:nvSpPr>
        <p:spPr>
          <a:xfrm>
            <a:off x="9144125" y="4741064"/>
            <a:ext cx="2443459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Grueling metadata clean-up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77AA7A90-6B06-493F-4B7D-34D4D847C8C6}"/>
              </a:ext>
            </a:extLst>
          </p:cNvPr>
          <p:cNvSpPr txBox="1">
            <a:spLocks/>
          </p:cNvSpPr>
          <p:nvPr/>
        </p:nvSpPr>
        <p:spPr>
          <a:xfrm>
            <a:off x="2479072" y="2454308"/>
            <a:ext cx="1571004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TCGAbiolinks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9BDA41B1-8BBB-5776-A80E-8BBB79F2B180}"/>
              </a:ext>
            </a:extLst>
          </p:cNvPr>
          <p:cNvSpPr txBox="1">
            <a:spLocks/>
          </p:cNvSpPr>
          <p:nvPr/>
        </p:nvSpPr>
        <p:spPr>
          <a:xfrm>
            <a:off x="9580352" y="2534593"/>
            <a:ext cx="1571004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 err="1">
                <a:solidFill>
                  <a:schemeClr val="accent6">
                    <a:lumMod val="75000"/>
                  </a:schemeClr>
                </a:solidFill>
                <a:latin typeface="Century Gothic" panose="020B0502020202020204" pitchFamily="34" charset="0"/>
              </a:rPr>
              <a:t>GEOquery</a:t>
            </a:r>
            <a:endParaRPr lang="en-US" sz="1400" dirty="0">
              <a:solidFill>
                <a:schemeClr val="accent6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D9E9E5A-79E2-A47C-5357-9324023FD31B}"/>
              </a:ext>
            </a:extLst>
          </p:cNvPr>
          <p:cNvCxnSpPr/>
          <p:nvPr/>
        </p:nvCxnSpPr>
        <p:spPr>
          <a:xfrm flipH="1">
            <a:off x="8175659" y="4428883"/>
            <a:ext cx="1" cy="7149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EF5B2983-2CB9-4654-E12A-630C27D49D99}"/>
              </a:ext>
            </a:extLst>
          </p:cNvPr>
          <p:cNvSpPr txBox="1">
            <a:spLocks/>
          </p:cNvSpPr>
          <p:nvPr/>
        </p:nvSpPr>
        <p:spPr>
          <a:xfrm>
            <a:off x="6953929" y="5198578"/>
            <a:ext cx="2443459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Matrix columns renamed to GEO Sample Accession (</a:t>
            </a:r>
            <a:r>
              <a:rPr lang="en-US" sz="1400" b="1" dirty="0">
                <a:latin typeface="Century Gothic" panose="020B0502020202020204" pitchFamily="34" charset="0"/>
              </a:rPr>
              <a:t>GSM</a:t>
            </a:r>
            <a:r>
              <a:rPr lang="en-US" sz="1400" dirty="0">
                <a:latin typeface="Century Gothic" panose="020B0502020202020204" pitchFamily="34" charset="0"/>
              </a:rPr>
              <a:t>)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AFA009-427F-B197-4491-1DBF8C639665}"/>
              </a:ext>
            </a:extLst>
          </p:cNvPr>
          <p:cNvCxnSpPr>
            <a:cxnSpLocks/>
          </p:cNvCxnSpPr>
          <p:nvPr/>
        </p:nvCxnSpPr>
        <p:spPr>
          <a:xfrm>
            <a:off x="1940954" y="5005754"/>
            <a:ext cx="0" cy="119077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592FD098-590A-B07F-3817-4FF5488775FE}"/>
              </a:ext>
            </a:extLst>
          </p:cNvPr>
          <p:cNvCxnSpPr>
            <a:cxnSpLocks/>
          </p:cNvCxnSpPr>
          <p:nvPr/>
        </p:nvCxnSpPr>
        <p:spPr>
          <a:xfrm>
            <a:off x="10383024" y="5198578"/>
            <a:ext cx="0" cy="9979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CAD9FE1-8606-D525-15AE-486EB20D1E9F}"/>
              </a:ext>
            </a:extLst>
          </p:cNvPr>
          <p:cNvSpPr txBox="1">
            <a:spLocks/>
          </p:cNvSpPr>
          <p:nvPr/>
        </p:nvSpPr>
        <p:spPr>
          <a:xfrm>
            <a:off x="5110720" y="5884632"/>
            <a:ext cx="1843208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Combined</a:t>
            </a:r>
            <a:r>
              <a:rPr lang="en-US" sz="1400" dirty="0">
                <a:latin typeface="Century Gothic" panose="020B0502020202020204" pitchFamily="34" charset="0"/>
              </a:rPr>
              <a:t>, </a:t>
            </a:r>
            <a:r>
              <a:rPr lang="en-US" sz="1400" b="1" dirty="0">
                <a:latin typeface="Century Gothic" panose="020B0502020202020204" pitchFamily="34" charset="0"/>
              </a:rPr>
              <a:t>Cleaned Metadata </a:t>
            </a:r>
            <a:r>
              <a:rPr lang="en-US" sz="1400" dirty="0">
                <a:latin typeface="Century Gothic" panose="020B0502020202020204" pitchFamily="34" charset="0"/>
              </a:rPr>
              <a:t>– the holy grail</a:t>
            </a:r>
            <a:endParaRPr lang="en-US" sz="1400" b="1" dirty="0">
              <a:latin typeface="Century Gothic" panose="020B0502020202020204" pitchFamily="34" charset="0"/>
            </a:endParaRP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0CBCE1-9472-4760-B967-1C9C61D2A44E}"/>
              </a:ext>
            </a:extLst>
          </p:cNvPr>
          <p:cNvCxnSpPr/>
          <p:nvPr/>
        </p:nvCxnSpPr>
        <p:spPr>
          <a:xfrm>
            <a:off x="1940954" y="6196528"/>
            <a:ext cx="308824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0A264BA-AA7C-B0EA-BEB8-418D629ADF76}"/>
              </a:ext>
            </a:extLst>
          </p:cNvPr>
          <p:cNvCxnSpPr/>
          <p:nvPr/>
        </p:nvCxnSpPr>
        <p:spPr>
          <a:xfrm flipH="1">
            <a:off x="6953929" y="6196528"/>
            <a:ext cx="34290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Happy Cat Happy Happy Cat Sticker - Happy cat Happy happy cat Happy happy  happy cat - Discover &amp; Share GIFs">
            <a:extLst>
              <a:ext uri="{FF2B5EF4-FFF2-40B4-BE49-F238E27FC236}">
                <a16:creationId xmlns:a16="http://schemas.microsoft.com/office/drawing/2014/main" id="{94EE4F4E-A6EF-7C29-EA92-8E353B1C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639" y="4657019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90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7E75C7-D568-C8D5-83C1-4C3EE34D5F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68661"/>
              </p:ext>
            </p:extLst>
          </p:nvPr>
        </p:nvGraphicFramePr>
        <p:xfrm>
          <a:off x="838200" y="113042"/>
          <a:ext cx="10545985" cy="59691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3646">
                  <a:extLst>
                    <a:ext uri="{9D8B030D-6E8A-4147-A177-3AD203B41FA5}">
                      <a16:colId xmlns:a16="http://schemas.microsoft.com/office/drawing/2014/main" val="1013789705"/>
                    </a:ext>
                  </a:extLst>
                </a:gridCol>
                <a:gridCol w="2203939">
                  <a:extLst>
                    <a:ext uri="{9D8B030D-6E8A-4147-A177-3AD203B41FA5}">
                      <a16:colId xmlns:a16="http://schemas.microsoft.com/office/drawing/2014/main" val="1694516477"/>
                    </a:ext>
                  </a:extLst>
                </a:gridCol>
                <a:gridCol w="2203938">
                  <a:extLst>
                    <a:ext uri="{9D8B030D-6E8A-4147-A177-3AD203B41FA5}">
                      <a16:colId xmlns:a16="http://schemas.microsoft.com/office/drawing/2014/main" val="3424699602"/>
                    </a:ext>
                  </a:extLst>
                </a:gridCol>
                <a:gridCol w="2051539">
                  <a:extLst>
                    <a:ext uri="{9D8B030D-6E8A-4147-A177-3AD203B41FA5}">
                      <a16:colId xmlns:a16="http://schemas.microsoft.com/office/drawing/2014/main" val="3867265839"/>
                    </a:ext>
                  </a:extLst>
                </a:gridCol>
                <a:gridCol w="2462923">
                  <a:extLst>
                    <a:ext uri="{9D8B030D-6E8A-4147-A177-3AD203B41FA5}">
                      <a16:colId xmlns:a16="http://schemas.microsoft.com/office/drawing/2014/main" val="757548509"/>
                    </a:ext>
                  </a:extLst>
                </a:gridCol>
              </a:tblGrid>
              <a:tr h="29329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Accession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Number of Samples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Type of Data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Number of Probes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Tissue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56590"/>
                  </a:ext>
                </a:extLst>
              </a:tr>
              <a:tr h="278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GSE136791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103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Endometrial tumor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485914"/>
                  </a:ext>
                </a:extLst>
              </a:tr>
              <a:tr h="4692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GSE138072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MSC Cancer and Non-cancer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623452"/>
                  </a:ext>
                </a:extLst>
              </a:tr>
              <a:tr h="850558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GSE155311</a:t>
                      </a:r>
                    </a:p>
                  </a:txBody>
                  <a:tcPr>
                    <a:solidFill>
                      <a:srgbClr val="5C0E8C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33</a:t>
                      </a:r>
                    </a:p>
                  </a:txBody>
                  <a:tcPr>
                    <a:solidFill>
                      <a:srgbClr val="5C0E8C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>
                    <a:solidFill>
                      <a:srgbClr val="5C0E8C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>
                    <a:solidFill>
                      <a:srgbClr val="5C0E8C">
                        <a:alpha val="1568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STIC/HGSC and adjacent normal fallopian tube (same patient)</a:t>
                      </a:r>
                    </a:p>
                  </a:txBody>
                  <a:tcPr>
                    <a:solidFill>
                      <a:srgbClr val="5C0E8C">
                        <a:alpha val="1568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7992040"/>
                  </a:ext>
                </a:extLst>
              </a:tr>
              <a:tr h="46927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GSE155760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HGSOC, non-HGSOC malignant, and controls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5289005"/>
                  </a:ext>
                </a:extLst>
              </a:tr>
              <a:tr h="278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GSE178610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Patients with EEC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52576"/>
                  </a:ext>
                </a:extLst>
              </a:tr>
              <a:tr h="278631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effectLst/>
                          <a:latin typeface="Century Gothic" panose="020B0502020202020204" pitchFamily="34" charset="0"/>
                        </a:rPr>
                        <a:t>GSE243303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91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Precursor lesions of EEC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9411684"/>
                  </a:ext>
                </a:extLst>
              </a:tr>
              <a:tr h="469273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GSE263434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283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EPIC, RNA-seq, CNV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850,000, 37,000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Century Gothic" panose="020B0502020202020204" pitchFamily="34" charset="0"/>
                          <a:ea typeface="+mn-ea"/>
                          <a:cs typeface="+mn-cs"/>
                        </a:rPr>
                        <a:t>HGSC or HGEC</a:t>
                      </a: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1255592"/>
                  </a:ext>
                </a:extLst>
              </a:tr>
              <a:tr h="27863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GSE67116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HM450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450,000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Hyperplasia and 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468779"/>
                  </a:ext>
                </a:extLst>
              </a:tr>
              <a:tr h="469273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GSE89093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92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HM450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450,000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Monozygotic twins (1 cancer and 1 healthy)</a:t>
                      </a:r>
                    </a:p>
                  </a:txBody>
                  <a:tcPr>
                    <a:solidFill>
                      <a:srgbClr val="5C0E8C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1250948"/>
                  </a:ext>
                </a:extLst>
              </a:tr>
              <a:tr h="65991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GSE90060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HM450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450,000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Different time points in the menstrual cycle of healthy women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6260150"/>
                  </a:ext>
                </a:extLst>
              </a:tr>
              <a:tr h="5094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TCGA-UCEC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444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DNAm HM450, RNA-seq, CNV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Century Gothic" panose="020B0502020202020204" pitchFamily="34" charset="0"/>
                        </a:rPr>
                        <a:t>450,000, ~30,000 genes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Endometrial tumors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36429"/>
                  </a:ext>
                </a:extLst>
              </a:tr>
              <a:tr h="50949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Total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 gridSpan="2">
                  <a:txBody>
                    <a:bodyPr/>
                    <a:lstStyle/>
                    <a:p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1,384 (1260 cancer - 124 healthy)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300" b="1" dirty="0">
                        <a:solidFill>
                          <a:schemeClr val="bg1"/>
                        </a:solidFill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5C0E8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entury Gothic" panose="020B0502020202020204" pitchFamily="34" charset="0"/>
                        </a:rPr>
                        <a:t>DNAm (1,384) + RNA-seq (727) + CNV (727)</a:t>
                      </a:r>
                      <a:endParaRPr lang="en-US" sz="1300" dirty="0">
                        <a:latin typeface="Century Gothic" panose="020B0502020202020204" pitchFamily="34" charset="0"/>
                      </a:endParaRPr>
                    </a:p>
                  </a:txBody>
                  <a:tcPr>
                    <a:solidFill>
                      <a:srgbClr val="5C0E8C"/>
                    </a:solidFill>
                  </a:tcPr>
                </a:tc>
                <a:tc hMerge="1">
                  <a:txBody>
                    <a:bodyPr/>
                    <a:lstStyle/>
                    <a:p>
                      <a:r>
                        <a:rPr lang="en-US" sz="1300" dirty="0">
                          <a:latin typeface="Century Gothic" panose="020B0502020202020204" pitchFamily="34" charset="0"/>
                        </a:rPr>
                        <a:t>-</a:t>
                      </a:r>
                    </a:p>
                  </a:txBody>
                  <a:tcPr>
                    <a:solidFill>
                      <a:srgbClr val="5C0E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24210"/>
                  </a:ext>
                </a:extLst>
              </a:tr>
            </a:tbl>
          </a:graphicData>
        </a:graphic>
      </p:graphicFrame>
      <p:sp>
        <p:nvSpPr>
          <p:cNvPr id="9" name="Frame 8">
            <a:extLst>
              <a:ext uri="{FF2B5EF4-FFF2-40B4-BE49-F238E27FC236}">
                <a16:creationId xmlns:a16="http://schemas.microsoft.com/office/drawing/2014/main" id="{9C187554-4C3A-9DB5-55E8-90BD6D6B28BD}"/>
              </a:ext>
            </a:extLst>
          </p:cNvPr>
          <p:cNvSpPr/>
          <p:nvPr/>
        </p:nvSpPr>
        <p:spPr>
          <a:xfrm>
            <a:off x="689269" y="3847659"/>
            <a:ext cx="10843846" cy="597877"/>
          </a:xfrm>
          <a:prstGeom prst="fram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Frame 9">
            <a:extLst>
              <a:ext uri="{FF2B5EF4-FFF2-40B4-BE49-F238E27FC236}">
                <a16:creationId xmlns:a16="http://schemas.microsoft.com/office/drawing/2014/main" id="{FA2C0554-3C3C-A74D-CE81-AFACC5FB97F8}"/>
              </a:ext>
            </a:extLst>
          </p:cNvPr>
          <p:cNvSpPr/>
          <p:nvPr/>
        </p:nvSpPr>
        <p:spPr>
          <a:xfrm>
            <a:off x="689269" y="5029200"/>
            <a:ext cx="10843846" cy="597877"/>
          </a:xfrm>
          <a:prstGeom prst="fram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7F916F26-1EDE-6E98-B715-65EB978E6109}"/>
              </a:ext>
            </a:extLst>
          </p:cNvPr>
          <p:cNvSpPr/>
          <p:nvPr/>
        </p:nvSpPr>
        <p:spPr>
          <a:xfrm>
            <a:off x="689269" y="3055471"/>
            <a:ext cx="10843846" cy="597877"/>
          </a:xfrm>
          <a:prstGeom prst="fram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D2B1D-7D52-AC56-E4B6-F130A17823A2}"/>
              </a:ext>
            </a:extLst>
          </p:cNvPr>
          <p:cNvSpPr txBox="1">
            <a:spLocks/>
          </p:cNvSpPr>
          <p:nvPr/>
        </p:nvSpPr>
        <p:spPr>
          <a:xfrm>
            <a:off x="2635358" y="3089737"/>
            <a:ext cx="2083590" cy="4071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Feature engineering/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Diagnosis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F86353-6A7F-7231-62D0-EA7603CF44D9}"/>
              </a:ext>
            </a:extLst>
          </p:cNvPr>
          <p:cNvSpPr txBox="1">
            <a:spLocks/>
          </p:cNvSpPr>
          <p:nvPr/>
        </p:nvSpPr>
        <p:spPr>
          <a:xfrm>
            <a:off x="2635358" y="4066297"/>
            <a:ext cx="2083590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Future EC</a:t>
            </a:r>
            <a:endParaRPr lang="en-US" sz="1200" dirty="0">
              <a:solidFill>
                <a:schemeClr val="accent3">
                  <a:lumMod val="60000"/>
                  <a:lumOff val="4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9A522C9-490E-0FC5-CCA6-9764875F7236}"/>
              </a:ext>
            </a:extLst>
          </p:cNvPr>
          <p:cNvSpPr txBox="1">
            <a:spLocks/>
          </p:cNvSpPr>
          <p:nvPr/>
        </p:nvSpPr>
        <p:spPr>
          <a:xfrm>
            <a:off x="2635358" y="5293786"/>
            <a:ext cx="2083590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200" b="1" dirty="0">
                <a:solidFill>
                  <a:schemeClr val="accent2"/>
                </a:solidFill>
                <a:latin typeface="Century Gothic" panose="020B0502020202020204" pitchFamily="34" charset="0"/>
              </a:rPr>
              <a:t>Validation set</a:t>
            </a:r>
            <a:endParaRPr lang="en-US" sz="1200" dirty="0">
              <a:solidFill>
                <a:schemeClr val="accent2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56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0C62AB5-18D0-A706-E24D-07D71616BF51}"/>
              </a:ext>
            </a:extLst>
          </p:cNvPr>
          <p:cNvSpPr/>
          <p:nvPr/>
        </p:nvSpPr>
        <p:spPr>
          <a:xfrm>
            <a:off x="-13855" y="2503449"/>
            <a:ext cx="12281210" cy="1851102"/>
          </a:xfrm>
          <a:prstGeom prst="rect">
            <a:avLst/>
          </a:prstGeom>
          <a:solidFill>
            <a:srgbClr val="5C0E8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28342A7-885F-2C77-5ABB-55FADBBECB05}"/>
              </a:ext>
            </a:extLst>
          </p:cNvPr>
          <p:cNvSpPr txBox="1">
            <a:spLocks/>
          </p:cNvSpPr>
          <p:nvPr/>
        </p:nvSpPr>
        <p:spPr>
          <a:xfrm>
            <a:off x="-235529" y="2235200"/>
            <a:ext cx="12704618" cy="23876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2: Diagnosing EC</a:t>
            </a:r>
          </a:p>
        </p:txBody>
      </p:sp>
    </p:spTree>
    <p:extLst>
      <p:ext uri="{BB962C8B-B14F-4D97-AF65-F5344CB8AC3E}">
        <p14:creationId xmlns:p14="http://schemas.microsoft.com/office/powerpoint/2010/main" val="3925344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5C0E8C"/>
                </a:solidFill>
                <a:latin typeface="Century Gothic" panose="020B0502020202020204" pitchFamily="34" charset="0"/>
              </a:rPr>
              <a:t>Analysis (Diagnosis Prediction)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2C1FE9F-AAA5-0F6B-BE33-D0DC9C08D1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700" y="2501870"/>
            <a:ext cx="2191552" cy="523697"/>
          </a:xfrm>
        </p:spPr>
        <p:txBody>
          <a:bodyPr anchor="t">
            <a:noAutofit/>
          </a:bodyPr>
          <a:lstStyle/>
          <a:p>
            <a:pPr marL="0" indent="0" algn="ctr">
              <a:buNone/>
            </a:pPr>
            <a:r>
              <a:rPr lang="en-US" sz="1400" i="1" dirty="0">
                <a:latin typeface="Century Gothic" panose="020B0502020202020204" pitchFamily="34" charset="0"/>
              </a:rPr>
              <a:t>ADCYAP1 </a:t>
            </a:r>
            <a:r>
              <a:rPr lang="en-US" sz="1400" dirty="0">
                <a:latin typeface="Century Gothic" panose="020B0502020202020204" pitchFamily="34" charset="0"/>
              </a:rPr>
              <a:t>&amp; </a:t>
            </a:r>
            <a:r>
              <a:rPr lang="en-US" sz="1400" i="1" dirty="0">
                <a:latin typeface="Century Gothic" panose="020B0502020202020204" pitchFamily="34" charset="0"/>
              </a:rPr>
              <a:t>HAND2 and probes associated with these genes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7702C7-8120-DEAC-669A-460709AF85E6}"/>
              </a:ext>
            </a:extLst>
          </p:cNvPr>
          <p:cNvCxnSpPr>
            <a:cxnSpLocks/>
          </p:cNvCxnSpPr>
          <p:nvPr/>
        </p:nvCxnSpPr>
        <p:spPr>
          <a:xfrm>
            <a:off x="5855476" y="2131549"/>
            <a:ext cx="1" cy="322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87FD3B6-541F-DAC9-B25B-F6953A969CA8}"/>
              </a:ext>
            </a:extLst>
          </p:cNvPr>
          <p:cNvCxnSpPr>
            <a:cxnSpLocks/>
          </p:cNvCxnSpPr>
          <p:nvPr/>
        </p:nvCxnSpPr>
        <p:spPr>
          <a:xfrm>
            <a:off x="838200" y="3227154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0780859-2A8D-3D10-821D-1764710EF7D4}"/>
              </a:ext>
            </a:extLst>
          </p:cNvPr>
          <p:cNvSpPr txBox="1">
            <a:spLocks/>
          </p:cNvSpPr>
          <p:nvPr/>
        </p:nvSpPr>
        <p:spPr>
          <a:xfrm>
            <a:off x="5108043" y="3742728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Random forest </a:t>
            </a:r>
            <a:r>
              <a:rPr lang="en-US" sz="1400" dirty="0">
                <a:latin typeface="Century Gothic" panose="020B0502020202020204" pitchFamily="34" charset="0"/>
              </a:rPr>
              <a:t>based Classifier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14D68D86-9B7C-E74E-1662-92B83A9CD16A}"/>
              </a:ext>
            </a:extLst>
          </p:cNvPr>
          <p:cNvSpPr txBox="1">
            <a:spLocks/>
          </p:cNvSpPr>
          <p:nvPr/>
        </p:nvSpPr>
        <p:spPr>
          <a:xfrm>
            <a:off x="2579796" y="3757228"/>
            <a:ext cx="1923620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Bootstrapped </a:t>
            </a:r>
            <a:r>
              <a:rPr lang="en-US" sz="1400" b="1" dirty="0">
                <a:latin typeface="Century Gothic" panose="020B0502020202020204" pitchFamily="34" charset="0"/>
              </a:rPr>
              <a:t>Penalized logistic regression </a:t>
            </a:r>
            <a:r>
              <a:rPr lang="en-US" sz="1400" dirty="0">
                <a:latin typeface="Century Gothic" panose="020B0502020202020204" pitchFamily="34" charset="0"/>
              </a:rPr>
              <a:t>using probes associated with these genes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F5AFA009-427F-B197-4491-1DBF8C639665}"/>
              </a:ext>
            </a:extLst>
          </p:cNvPr>
          <p:cNvCxnSpPr>
            <a:cxnSpLocks/>
          </p:cNvCxnSpPr>
          <p:nvPr/>
        </p:nvCxnSpPr>
        <p:spPr>
          <a:xfrm flipH="1">
            <a:off x="838200" y="3227154"/>
            <a:ext cx="781219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BCAD9FE1-8606-D525-15AE-486EB20D1E9F}"/>
              </a:ext>
            </a:extLst>
          </p:cNvPr>
          <p:cNvSpPr txBox="1">
            <a:spLocks/>
          </p:cNvSpPr>
          <p:nvPr/>
        </p:nvSpPr>
        <p:spPr>
          <a:xfrm>
            <a:off x="2660208" y="5014429"/>
            <a:ext cx="1843208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Non-zero CpGs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80CBCE1-9472-4760-B967-1C9C61D2A44E}"/>
              </a:ext>
            </a:extLst>
          </p:cNvPr>
          <p:cNvCxnSpPr>
            <a:cxnSpLocks/>
          </p:cNvCxnSpPr>
          <p:nvPr/>
        </p:nvCxnSpPr>
        <p:spPr>
          <a:xfrm>
            <a:off x="4759700" y="5789116"/>
            <a:ext cx="0" cy="407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29656B-E020-F37E-E9E0-AB1000CEF967}"/>
              </a:ext>
            </a:extLst>
          </p:cNvPr>
          <p:cNvSpPr txBox="1">
            <a:spLocks/>
          </p:cNvSpPr>
          <p:nvPr/>
        </p:nvSpPr>
        <p:spPr>
          <a:xfrm>
            <a:off x="4633747" y="1830515"/>
            <a:ext cx="244345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Diagnosis Prediction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5260094-C409-B153-E28C-B37BA61AF135}"/>
              </a:ext>
            </a:extLst>
          </p:cNvPr>
          <p:cNvCxnSpPr>
            <a:cxnSpLocks/>
          </p:cNvCxnSpPr>
          <p:nvPr/>
        </p:nvCxnSpPr>
        <p:spPr>
          <a:xfrm>
            <a:off x="3541606" y="3234148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F13157F3-9E7A-DE5D-F793-BCCD7AF9791D}"/>
              </a:ext>
            </a:extLst>
          </p:cNvPr>
          <p:cNvSpPr txBox="1">
            <a:spLocks/>
          </p:cNvSpPr>
          <p:nvPr/>
        </p:nvSpPr>
        <p:spPr>
          <a:xfrm>
            <a:off x="96928" y="3832823"/>
            <a:ext cx="2083590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Logistic regression </a:t>
            </a:r>
            <a:r>
              <a:rPr lang="en-US" sz="1400" dirty="0">
                <a:latin typeface="Century Gothic" panose="020B0502020202020204" pitchFamily="34" charset="0"/>
              </a:rPr>
              <a:t>using mean methylation of genes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67B726D-D906-7882-EE3A-B3459393A71E}"/>
              </a:ext>
            </a:extLst>
          </p:cNvPr>
          <p:cNvCxnSpPr>
            <a:cxnSpLocks/>
          </p:cNvCxnSpPr>
          <p:nvPr/>
        </p:nvCxnSpPr>
        <p:spPr>
          <a:xfrm>
            <a:off x="6038609" y="3234148"/>
            <a:ext cx="0" cy="5160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965FDAA-C986-25F6-783C-04F93A83AAAF}"/>
              </a:ext>
            </a:extLst>
          </p:cNvPr>
          <p:cNvCxnSpPr>
            <a:cxnSpLocks/>
          </p:cNvCxnSpPr>
          <p:nvPr/>
        </p:nvCxnSpPr>
        <p:spPr>
          <a:xfrm flipH="1">
            <a:off x="3541606" y="5740152"/>
            <a:ext cx="249700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60E187B-C7B7-76BD-3BB8-46FE39DEA5A1}"/>
              </a:ext>
            </a:extLst>
          </p:cNvPr>
          <p:cNvCxnSpPr>
            <a:cxnSpLocks/>
          </p:cNvCxnSpPr>
          <p:nvPr/>
        </p:nvCxnSpPr>
        <p:spPr>
          <a:xfrm flipV="1">
            <a:off x="6038609" y="4201972"/>
            <a:ext cx="0" cy="7105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4688E479-5D13-E2AD-0590-10AD67CAC103}"/>
              </a:ext>
            </a:extLst>
          </p:cNvPr>
          <p:cNvCxnSpPr>
            <a:cxnSpLocks/>
          </p:cNvCxnSpPr>
          <p:nvPr/>
        </p:nvCxnSpPr>
        <p:spPr>
          <a:xfrm flipV="1">
            <a:off x="3541606" y="4798896"/>
            <a:ext cx="0" cy="224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FE86E399-571A-B0F8-69CA-5C3A1DBD67DA}"/>
              </a:ext>
            </a:extLst>
          </p:cNvPr>
          <p:cNvSpPr txBox="1">
            <a:spLocks/>
          </p:cNvSpPr>
          <p:nvPr/>
        </p:nvSpPr>
        <p:spPr>
          <a:xfrm>
            <a:off x="5233998" y="4912498"/>
            <a:ext cx="1843208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dirty="0">
                <a:latin typeface="Century Gothic" panose="020B0502020202020204" pitchFamily="34" charset="0"/>
              </a:rPr>
              <a:t>Mean-importance filtering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37B31BCA-4C1A-B1E6-81E3-6C96E4CA9205}"/>
              </a:ext>
            </a:extLst>
          </p:cNvPr>
          <p:cNvCxnSpPr>
            <a:cxnSpLocks/>
          </p:cNvCxnSpPr>
          <p:nvPr/>
        </p:nvCxnSpPr>
        <p:spPr>
          <a:xfrm flipV="1">
            <a:off x="3541606" y="5326325"/>
            <a:ext cx="0" cy="41382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DAD9FD89-8A7F-5FD8-7622-56E05889E072}"/>
              </a:ext>
            </a:extLst>
          </p:cNvPr>
          <p:cNvCxnSpPr>
            <a:cxnSpLocks/>
          </p:cNvCxnSpPr>
          <p:nvPr/>
        </p:nvCxnSpPr>
        <p:spPr>
          <a:xfrm flipV="1">
            <a:off x="6038609" y="5409851"/>
            <a:ext cx="0" cy="3303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27" name="Content Placeholder 2">
            <a:extLst>
              <a:ext uri="{FF2B5EF4-FFF2-40B4-BE49-F238E27FC236}">
                <a16:creationId xmlns:a16="http://schemas.microsoft.com/office/drawing/2014/main" id="{DE3CF2C8-CBF1-873C-CB2B-4B8F07EB2865}"/>
              </a:ext>
            </a:extLst>
          </p:cNvPr>
          <p:cNvSpPr txBox="1">
            <a:spLocks/>
          </p:cNvSpPr>
          <p:nvPr/>
        </p:nvSpPr>
        <p:spPr>
          <a:xfrm>
            <a:off x="3709844" y="6284725"/>
            <a:ext cx="2099711" cy="311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Ensemble Method </a:t>
            </a:r>
            <a:r>
              <a:rPr lang="en-US" sz="1400" dirty="0">
                <a:latin typeface="Century Gothic" panose="020B0502020202020204" pitchFamily="34" charset="0"/>
              </a:rPr>
              <a:t>for</a:t>
            </a:r>
            <a:r>
              <a:rPr lang="en-US" sz="1400" b="1" dirty="0">
                <a:latin typeface="Century Gothic" panose="020B0502020202020204" pitchFamily="34" charset="0"/>
              </a:rPr>
              <a:t> Feature Selection</a:t>
            </a:r>
          </a:p>
        </p:txBody>
      </p:sp>
      <p:cxnSp>
        <p:nvCxnSpPr>
          <p:cNvPr id="1029" name="Straight Arrow Connector 1028">
            <a:extLst>
              <a:ext uri="{FF2B5EF4-FFF2-40B4-BE49-F238E27FC236}">
                <a16:creationId xmlns:a16="http://schemas.microsoft.com/office/drawing/2014/main" id="{316EB907-83AE-7617-0163-B90AB5E080CE}"/>
              </a:ext>
            </a:extLst>
          </p:cNvPr>
          <p:cNvCxnSpPr>
            <a:cxnSpLocks/>
          </p:cNvCxnSpPr>
          <p:nvPr/>
        </p:nvCxnSpPr>
        <p:spPr>
          <a:xfrm>
            <a:off x="11239018" y="3234148"/>
            <a:ext cx="0" cy="51608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30" name="Content Placeholder 2">
            <a:extLst>
              <a:ext uri="{FF2B5EF4-FFF2-40B4-BE49-F238E27FC236}">
                <a16:creationId xmlns:a16="http://schemas.microsoft.com/office/drawing/2014/main" id="{3347E291-E65A-2FF2-93F8-DE5F6716435C}"/>
              </a:ext>
            </a:extLst>
          </p:cNvPr>
          <p:cNvSpPr txBox="1">
            <a:spLocks/>
          </p:cNvSpPr>
          <p:nvPr/>
        </p:nvSpPr>
        <p:spPr>
          <a:xfrm>
            <a:off x="6880300" y="6128777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b="1" dirty="0">
                <a:latin typeface="Century Gothic" panose="020B0502020202020204" pitchFamily="34" charset="0"/>
              </a:rPr>
              <a:t>Logistic regression </a:t>
            </a:r>
            <a:r>
              <a:rPr lang="en-US" sz="1400" dirty="0">
                <a:latin typeface="Century Gothic" panose="020B0502020202020204" pitchFamily="34" charset="0"/>
              </a:rPr>
              <a:t>using identified features</a:t>
            </a:r>
          </a:p>
        </p:txBody>
      </p:sp>
      <p:sp>
        <p:nvSpPr>
          <p:cNvPr id="1031" name="Content Placeholder 2">
            <a:extLst>
              <a:ext uri="{FF2B5EF4-FFF2-40B4-BE49-F238E27FC236}">
                <a16:creationId xmlns:a16="http://schemas.microsoft.com/office/drawing/2014/main" id="{57548230-E352-C250-75EB-FBC4B21E5D6B}"/>
              </a:ext>
            </a:extLst>
          </p:cNvPr>
          <p:cNvSpPr txBox="1">
            <a:spLocks/>
          </p:cNvSpPr>
          <p:nvPr/>
        </p:nvSpPr>
        <p:spPr>
          <a:xfrm>
            <a:off x="10317413" y="3771214"/>
            <a:ext cx="1843209" cy="62379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400" strike="sngStrike" dirty="0">
                <a:latin typeface="Century Gothic" panose="020B0502020202020204" pitchFamily="34" charset="0"/>
              </a:rPr>
              <a:t>Maybe a </a:t>
            </a:r>
            <a:r>
              <a:rPr lang="en-US" sz="1400" b="1" strike="sngStrike" dirty="0">
                <a:latin typeface="Century Gothic" panose="020B0502020202020204" pitchFamily="34" charset="0"/>
              </a:rPr>
              <a:t>self-supervised Loss function</a:t>
            </a:r>
            <a:r>
              <a:rPr lang="en-US" sz="1400" strike="sngStrike" dirty="0">
                <a:latin typeface="Century Gothic" panose="020B0502020202020204" pitchFamily="34" charset="0"/>
              </a:rPr>
              <a:t> might help in identifying new patterns</a:t>
            </a:r>
          </a:p>
        </p:txBody>
      </p:sp>
      <p:cxnSp>
        <p:nvCxnSpPr>
          <p:cNvPr id="1038" name="Straight Arrow Connector 1037">
            <a:extLst>
              <a:ext uri="{FF2B5EF4-FFF2-40B4-BE49-F238E27FC236}">
                <a16:creationId xmlns:a16="http://schemas.microsoft.com/office/drawing/2014/main" id="{49719491-655A-E72E-0862-3740573BC634}"/>
              </a:ext>
            </a:extLst>
          </p:cNvPr>
          <p:cNvCxnSpPr>
            <a:cxnSpLocks/>
          </p:cNvCxnSpPr>
          <p:nvPr/>
        </p:nvCxnSpPr>
        <p:spPr>
          <a:xfrm>
            <a:off x="5809555" y="6483018"/>
            <a:ext cx="94750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Connector 1045">
            <a:extLst>
              <a:ext uri="{FF2B5EF4-FFF2-40B4-BE49-F238E27FC236}">
                <a16:creationId xmlns:a16="http://schemas.microsoft.com/office/drawing/2014/main" id="{BB1CB125-030D-D6EC-344E-A459F8A16676}"/>
              </a:ext>
            </a:extLst>
          </p:cNvPr>
          <p:cNvCxnSpPr>
            <a:cxnSpLocks/>
          </p:cNvCxnSpPr>
          <p:nvPr/>
        </p:nvCxnSpPr>
        <p:spPr>
          <a:xfrm flipH="1" flipV="1">
            <a:off x="8633266" y="3228561"/>
            <a:ext cx="2605751" cy="1258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B30059-96D2-8965-1170-2227FD7AD7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928" y="5097955"/>
                <a:ext cx="1843204" cy="62379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(p &gt; 0.05) and terrible AUROC</a:t>
                </a: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E5B30059-96D2-8965-1170-2227FD7AD7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8" y="5097955"/>
                <a:ext cx="1843204" cy="623792"/>
              </a:xfrm>
              <a:prstGeom prst="rect">
                <a:avLst/>
              </a:prstGeom>
              <a:blipFill>
                <a:blip r:embed="rId4"/>
                <a:stretch>
                  <a:fillRect t="-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51269D8-CF22-6832-2006-5E18883E0365}"/>
              </a:ext>
            </a:extLst>
          </p:cNvPr>
          <p:cNvCxnSpPr>
            <a:cxnSpLocks/>
          </p:cNvCxnSpPr>
          <p:nvPr/>
        </p:nvCxnSpPr>
        <p:spPr>
          <a:xfrm flipV="1">
            <a:off x="838200" y="4508456"/>
            <a:ext cx="0" cy="5894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C144038-B08A-A741-3ABA-6DCFAD3F484C}"/>
              </a:ext>
            </a:extLst>
          </p:cNvPr>
          <p:cNvCxnSpPr>
            <a:cxnSpLocks/>
          </p:cNvCxnSpPr>
          <p:nvPr/>
        </p:nvCxnSpPr>
        <p:spPr>
          <a:xfrm>
            <a:off x="8633266" y="6464423"/>
            <a:ext cx="48481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3131227-D4EF-5BF6-A6B5-DB14FC5873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75673" y="6284725"/>
                <a:ext cx="1843204" cy="3118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sz="1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400" dirty="0">
                    <a:solidFill>
                      <a:srgbClr val="C00000"/>
                    </a:solidFill>
                    <a:latin typeface="Century Gothic" panose="020B0502020202020204" pitchFamily="34" charset="0"/>
                  </a:rPr>
                  <a:t>(p &gt; 0.05)</a:t>
                </a:r>
              </a:p>
            </p:txBody>
          </p:sp>
        </mc:Choice>
        <mc:Fallback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B3131227-D4EF-5BF6-A6B5-DB14FC5873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5673" y="6284725"/>
                <a:ext cx="1843204" cy="311896"/>
              </a:xfrm>
              <a:prstGeom prst="rect">
                <a:avLst/>
              </a:prstGeom>
              <a:blipFill>
                <a:blip r:embed="rId5"/>
                <a:stretch>
                  <a:fillRect t="-7692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8122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86938ED-33B1-A74F-99F4-5DC631C495D2}">
  <we:reference id="wa200006038" version="1.0.0.3" store="en-US" storeType="OMEX"/>
  <we:alternateReferences>
    <we:reference id="wa200006038" version="1.0.0.3" store="en-US" storeType="OMEX"/>
  </we:alternateReferences>
  <we:properties>
    <we:property name="pptx_export_from_biorender" value="false"/>
  </we:properties>
  <we:bindings/>
  <we:snapshot xmlns:r="http://schemas.openxmlformats.org/officeDocument/2006/relationships"/>
  <we:extLst>
    <a:ext xmlns:a="http://schemas.openxmlformats.org/drawingml/2006/main" uri="{0858819E-0033-43BF-8937-05EC82904868}">
      <we:backgroundApp state="1" runtimeId="Taskpane.Url"/>
    </a:ext>
  </we:extLst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5988</TotalTime>
  <Words>1746</Words>
  <Application>Microsoft Macintosh PowerPoint</Application>
  <PresentationFormat>Widescreen</PresentationFormat>
  <Paragraphs>376</Paragraphs>
  <Slides>45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</vt:lpstr>
      <vt:lpstr>Aptos Display</vt:lpstr>
      <vt:lpstr>Arial</vt:lpstr>
      <vt:lpstr>Cambria Math</vt:lpstr>
      <vt:lpstr>Century Gothic</vt:lpstr>
      <vt:lpstr>Elsevier Sans</vt:lpstr>
      <vt:lpstr>Office Theme</vt:lpstr>
      <vt:lpstr>Future EC Prediction</vt:lpstr>
      <vt:lpstr>Goals for this Project</vt:lpstr>
      <vt:lpstr>Recap</vt:lpstr>
      <vt:lpstr>Recap</vt:lpstr>
      <vt:lpstr>PowerPoint Presentation</vt:lpstr>
      <vt:lpstr>Data Cleaning Steps</vt:lpstr>
      <vt:lpstr>PowerPoint Presentation</vt:lpstr>
      <vt:lpstr>PowerPoint Presentation</vt:lpstr>
      <vt:lpstr>Analysis (Diagnosis Prediction)</vt:lpstr>
      <vt:lpstr>Diagnosis EC using ADCYAP1 and HAND2</vt:lpstr>
      <vt:lpstr>PowerPoint Presentation</vt:lpstr>
      <vt:lpstr>Analysis (Survival Prediction)</vt:lpstr>
      <vt:lpstr>Survival Analysis (Recap)</vt:lpstr>
      <vt:lpstr>Epigenetic Age and Future Cancer</vt:lpstr>
      <vt:lpstr>PhenoAge correlates with Future EC</vt:lpstr>
      <vt:lpstr>PhenoAge correlates with Future EC</vt:lpstr>
      <vt:lpstr>Analysis (Survival Prediction)</vt:lpstr>
      <vt:lpstr>PowerPoint Presentation</vt:lpstr>
      <vt:lpstr>Unable to Cluster Samples using PhenoAge CpGs</vt:lpstr>
      <vt:lpstr>PhenoAge can NOT Predict Future EC in TCGA-UCEC</vt:lpstr>
      <vt:lpstr>PowerPoint Presentation</vt:lpstr>
      <vt:lpstr>Ontology Enrichment using Penalized Cox Models</vt:lpstr>
      <vt:lpstr>PPI Network (STRING)</vt:lpstr>
      <vt:lpstr>PowerPoint Presentation</vt:lpstr>
      <vt:lpstr>Proteasome Genes Expression (GSE263434 | N=283)</vt:lpstr>
      <vt:lpstr>Cell Cycle Genes Expression (GSE263434 | N=283)</vt:lpstr>
      <vt:lpstr>Psuedotime (HAND2 + ADCYAP1 DNAm - TCGA)</vt:lpstr>
      <vt:lpstr>Psuedotime (HAND2 + ADCYAP1 DNAm - TCGA)</vt:lpstr>
      <vt:lpstr>Mean Methylation (HAND2 + ADCYAP1)</vt:lpstr>
      <vt:lpstr>PowerPoint Presentation</vt:lpstr>
      <vt:lpstr>Goal 5 &amp; 6 Incomplete</vt:lpstr>
      <vt:lpstr>Possible Future Analysis</vt:lpstr>
      <vt:lpstr>Thanks for Listening!</vt:lpstr>
      <vt:lpstr>References</vt:lpstr>
      <vt:lpstr>PowerPoint Presentation</vt:lpstr>
      <vt:lpstr>Ensemble Method for Feature Selection</vt:lpstr>
      <vt:lpstr>Survival Analysis </vt:lpstr>
      <vt:lpstr>Survival Analysis (Future EC)</vt:lpstr>
      <vt:lpstr>Psuedotime (HAND2 DNAm - TCGA)</vt:lpstr>
      <vt:lpstr>Psuedotime (HAND2 DNAm - TCGA)</vt:lpstr>
      <vt:lpstr>Mean Methylation (HAND2 + ADCYAP1)</vt:lpstr>
      <vt:lpstr>Feature Engineering (CpG x Gene)</vt:lpstr>
      <vt:lpstr>Engineered Features Survival Analysis</vt:lpstr>
      <vt:lpstr>Psuedotime (Engineered Features)</vt:lpstr>
      <vt:lpstr>PCA (Engineered Features)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Ali</dc:creator>
  <cp:lastModifiedBy>Muhammad Ali</cp:lastModifiedBy>
  <cp:revision>693</cp:revision>
  <cp:lastPrinted>2025-02-13T15:41:28Z</cp:lastPrinted>
  <dcterms:created xsi:type="dcterms:W3CDTF">2025-02-09T04:13:17Z</dcterms:created>
  <dcterms:modified xsi:type="dcterms:W3CDTF">2025-05-08T21:30:30Z</dcterms:modified>
</cp:coreProperties>
</file>